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353" r:id="rId2"/>
    <p:sldId id="256" r:id="rId3"/>
    <p:sldId id="402" r:id="rId4"/>
    <p:sldId id="416" r:id="rId5"/>
    <p:sldId id="471" r:id="rId6"/>
    <p:sldId id="417" r:id="rId7"/>
    <p:sldId id="323" r:id="rId8"/>
    <p:sldId id="450" r:id="rId9"/>
    <p:sldId id="456" r:id="rId10"/>
    <p:sldId id="449" r:id="rId11"/>
    <p:sldId id="433" r:id="rId12"/>
    <p:sldId id="434" r:id="rId13"/>
    <p:sldId id="422" r:id="rId14"/>
    <p:sldId id="465" r:id="rId15"/>
    <p:sldId id="322" r:id="rId16"/>
    <p:sldId id="473" r:id="rId17"/>
    <p:sldId id="419" r:id="rId18"/>
    <p:sldId id="420" r:id="rId19"/>
    <p:sldId id="325" r:id="rId20"/>
    <p:sldId id="403" r:id="rId21"/>
    <p:sldId id="457" r:id="rId22"/>
    <p:sldId id="458" r:id="rId23"/>
    <p:sldId id="459" r:id="rId24"/>
    <p:sldId id="467" r:id="rId25"/>
    <p:sldId id="468" r:id="rId26"/>
    <p:sldId id="460" r:id="rId27"/>
    <p:sldId id="432" r:id="rId28"/>
    <p:sldId id="428" r:id="rId29"/>
    <p:sldId id="429" r:id="rId30"/>
    <p:sldId id="430" r:id="rId31"/>
    <p:sldId id="445" r:id="rId32"/>
    <p:sldId id="423" r:id="rId33"/>
    <p:sldId id="464" r:id="rId34"/>
    <p:sldId id="444" r:id="rId35"/>
    <p:sldId id="427" r:id="rId36"/>
    <p:sldId id="424" r:id="rId37"/>
  </p:sldIdLst>
  <p:sldSz cx="9144000" cy="6858000" type="screen4x3"/>
  <p:notesSz cx="10234613" cy="7099300"/>
  <p:defaultTex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0E1D"/>
    <a:srgbClr val="FF00FF"/>
    <a:srgbClr val="FF3300"/>
    <a:srgbClr val="FF0066"/>
    <a:srgbClr val="0033CC"/>
    <a:srgbClr val="FFFFFF"/>
    <a:srgbClr val="BC1072"/>
    <a:srgbClr val="092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84426" autoAdjust="0"/>
  </p:normalViewPr>
  <p:slideViewPr>
    <p:cSldViewPr>
      <p:cViewPr varScale="1">
        <p:scale>
          <a:sx n="96" d="100"/>
          <a:sy n="96" d="100"/>
        </p:scale>
        <p:origin x="2178"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1464" y="-11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1"/>
            <a:ext cx="4433963" cy="354799"/>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7812" eaLnBrk="1" hangingPunct="1">
              <a:defRPr sz="1200">
                <a:latin typeface="Arial" charset="0"/>
              </a:defRPr>
            </a:lvl1pPr>
          </a:lstStyle>
          <a:p>
            <a:pPr>
              <a:defRPr/>
            </a:pPr>
            <a:endParaRPr lang="en-US" altLang="zh-TW"/>
          </a:p>
        </p:txBody>
      </p:sp>
      <p:sp>
        <p:nvSpPr>
          <p:cNvPr id="132099" name="Rectangle 3"/>
          <p:cNvSpPr>
            <a:spLocks noGrp="1" noChangeArrowheads="1"/>
          </p:cNvSpPr>
          <p:nvPr>
            <p:ph type="dt" sz="quarter" idx="1"/>
          </p:nvPr>
        </p:nvSpPr>
        <p:spPr bwMode="auto">
          <a:xfrm>
            <a:off x="5799014" y="1"/>
            <a:ext cx="4433962" cy="354799"/>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7812" eaLnBrk="1" hangingPunct="1">
              <a:defRPr sz="1200">
                <a:latin typeface="Arial" charset="0"/>
              </a:defRPr>
            </a:lvl1pPr>
          </a:lstStyle>
          <a:p>
            <a:pPr>
              <a:defRPr/>
            </a:pPr>
            <a:endParaRPr lang="en-US" altLang="zh-TW"/>
          </a:p>
        </p:txBody>
      </p:sp>
      <p:sp>
        <p:nvSpPr>
          <p:cNvPr id="132100" name="Rectangle 4"/>
          <p:cNvSpPr>
            <a:spLocks noGrp="1" noChangeArrowheads="1"/>
          </p:cNvSpPr>
          <p:nvPr>
            <p:ph type="ftr" sz="quarter" idx="2"/>
          </p:nvPr>
        </p:nvSpPr>
        <p:spPr bwMode="auto">
          <a:xfrm>
            <a:off x="0" y="6742844"/>
            <a:ext cx="4433963" cy="354799"/>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7812" eaLnBrk="1" hangingPunct="1">
              <a:defRPr sz="1200">
                <a:latin typeface="Arial" charset="0"/>
              </a:defRPr>
            </a:lvl1pPr>
          </a:lstStyle>
          <a:p>
            <a:pPr>
              <a:defRPr/>
            </a:pPr>
            <a:endParaRPr lang="en-US" altLang="zh-TW"/>
          </a:p>
        </p:txBody>
      </p:sp>
      <p:sp>
        <p:nvSpPr>
          <p:cNvPr id="132101" name="Rectangle 5"/>
          <p:cNvSpPr>
            <a:spLocks noGrp="1" noChangeArrowheads="1"/>
          </p:cNvSpPr>
          <p:nvPr>
            <p:ph type="sldNum" sz="quarter" idx="3"/>
          </p:nvPr>
        </p:nvSpPr>
        <p:spPr bwMode="auto">
          <a:xfrm>
            <a:off x="5799014" y="6742844"/>
            <a:ext cx="4433962" cy="354799"/>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7812" eaLnBrk="1" hangingPunct="1">
              <a:defRPr sz="1200">
                <a:latin typeface="Arial" panose="020B0604020202020204" pitchFamily="34" charset="0"/>
              </a:defRPr>
            </a:lvl1pPr>
          </a:lstStyle>
          <a:p>
            <a:fld id="{F662ADE9-686D-40D8-86D1-D0BC1A77A115}" type="slidenum">
              <a:rPr lang="en-US" altLang="zh-TW"/>
              <a:pPr/>
              <a:t>‹#›</a:t>
            </a:fld>
            <a:endParaRPr lang="en-US" altLang="zh-TW"/>
          </a:p>
        </p:txBody>
      </p:sp>
    </p:spTree>
    <p:extLst>
      <p:ext uri="{BB962C8B-B14F-4D97-AF65-F5344CB8AC3E}">
        <p14:creationId xmlns:p14="http://schemas.microsoft.com/office/powerpoint/2010/main" val="277126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4414322" cy="37801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7812" eaLnBrk="1" hangingPunct="1">
              <a:defRPr sz="1200"/>
            </a:lvl1pPr>
          </a:lstStyle>
          <a:p>
            <a:pPr>
              <a:defRPr/>
            </a:pPr>
            <a:endParaRPr lang="en-US" altLang="zh-TW"/>
          </a:p>
        </p:txBody>
      </p:sp>
      <p:sp>
        <p:nvSpPr>
          <p:cNvPr id="120835" name="Rectangle 3"/>
          <p:cNvSpPr>
            <a:spLocks noGrp="1" noChangeArrowheads="1"/>
          </p:cNvSpPr>
          <p:nvPr>
            <p:ph type="dt" idx="1"/>
          </p:nvPr>
        </p:nvSpPr>
        <p:spPr bwMode="auto">
          <a:xfrm>
            <a:off x="5774462" y="0"/>
            <a:ext cx="4414322" cy="37801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7812" eaLnBrk="1" hangingPunct="1">
              <a:defRPr sz="1200"/>
            </a:lvl1pPr>
          </a:lstStyle>
          <a:p>
            <a:pPr>
              <a:defRPr/>
            </a:pPr>
            <a:endParaRPr lang="en-US" altLang="zh-TW"/>
          </a:p>
        </p:txBody>
      </p:sp>
      <p:sp>
        <p:nvSpPr>
          <p:cNvPr id="40964" name="Rectangle 4"/>
          <p:cNvSpPr>
            <a:spLocks noGrp="1" noRot="1" noChangeAspect="1" noChangeArrowheads="1" noTextEdit="1"/>
          </p:cNvSpPr>
          <p:nvPr>
            <p:ph type="sldImg" idx="2"/>
          </p:nvPr>
        </p:nvSpPr>
        <p:spPr bwMode="auto">
          <a:xfrm>
            <a:off x="3332163" y="539750"/>
            <a:ext cx="3525837" cy="2646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1356868" y="3347382"/>
            <a:ext cx="7475047" cy="3241273"/>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20838" name="Rectangle 6"/>
          <p:cNvSpPr>
            <a:spLocks noGrp="1" noChangeArrowheads="1"/>
          </p:cNvSpPr>
          <p:nvPr>
            <p:ph type="ftr" sz="quarter" idx="4"/>
          </p:nvPr>
        </p:nvSpPr>
        <p:spPr bwMode="auto">
          <a:xfrm>
            <a:off x="0" y="6751133"/>
            <a:ext cx="4414322" cy="323299"/>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7812" eaLnBrk="1" hangingPunct="1">
              <a:defRPr sz="1200"/>
            </a:lvl1pPr>
          </a:lstStyle>
          <a:p>
            <a:pPr>
              <a:defRPr/>
            </a:pPr>
            <a:endParaRPr lang="en-US" altLang="zh-TW"/>
          </a:p>
        </p:txBody>
      </p:sp>
      <p:sp>
        <p:nvSpPr>
          <p:cNvPr id="120839" name="Rectangle 7"/>
          <p:cNvSpPr>
            <a:spLocks noGrp="1" noChangeArrowheads="1"/>
          </p:cNvSpPr>
          <p:nvPr>
            <p:ph type="sldNum" sz="quarter" idx="5"/>
          </p:nvPr>
        </p:nvSpPr>
        <p:spPr bwMode="auto">
          <a:xfrm>
            <a:off x="5774462" y="6751133"/>
            <a:ext cx="4414322" cy="323299"/>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7812" eaLnBrk="1" hangingPunct="1">
              <a:defRPr sz="1200"/>
            </a:lvl1pPr>
          </a:lstStyle>
          <a:p>
            <a:fld id="{1BC8D7F2-4241-4D5D-97F9-81110EFE5F84}" type="slidenum">
              <a:rPr lang="en-US" altLang="zh-TW"/>
              <a:pPr/>
              <a:t>‹#›</a:t>
            </a:fld>
            <a:endParaRPr lang="en-US" altLang="zh-TW"/>
          </a:p>
        </p:txBody>
      </p:sp>
    </p:spTree>
    <p:extLst>
      <p:ext uri="{BB962C8B-B14F-4D97-AF65-F5344CB8AC3E}">
        <p14:creationId xmlns:p14="http://schemas.microsoft.com/office/powerpoint/2010/main" val="437627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defRPr kumimoji="1">
                <a:solidFill>
                  <a:schemeClr val="tx1"/>
                </a:solidFill>
                <a:latin typeface="Verdana" panose="020B0604030504040204" pitchFamily="34" charset="0"/>
                <a:ea typeface="新細明體" panose="02020500000000000000" pitchFamily="18" charset="-120"/>
              </a:defRPr>
            </a:lvl1pPr>
            <a:lvl2pPr marL="769993" indent="-296151" defTabSz="937812">
              <a:defRPr kumimoji="1">
                <a:solidFill>
                  <a:schemeClr val="tx1"/>
                </a:solidFill>
                <a:latin typeface="Verdana" panose="020B0604030504040204" pitchFamily="34" charset="0"/>
                <a:ea typeface="新細明體" panose="02020500000000000000" pitchFamily="18" charset="-120"/>
              </a:defRPr>
            </a:lvl2pPr>
            <a:lvl3pPr marL="1184605" indent="-236921" defTabSz="937812">
              <a:defRPr kumimoji="1">
                <a:solidFill>
                  <a:schemeClr val="tx1"/>
                </a:solidFill>
                <a:latin typeface="Verdana" panose="020B0604030504040204" pitchFamily="34" charset="0"/>
                <a:ea typeface="新細明體" panose="02020500000000000000" pitchFamily="18" charset="-120"/>
              </a:defRPr>
            </a:lvl3pPr>
            <a:lvl4pPr marL="1658447" indent="-236921" defTabSz="937812">
              <a:defRPr kumimoji="1">
                <a:solidFill>
                  <a:schemeClr val="tx1"/>
                </a:solidFill>
                <a:latin typeface="Verdana" panose="020B0604030504040204" pitchFamily="34" charset="0"/>
                <a:ea typeface="新細明體" panose="02020500000000000000" pitchFamily="18" charset="-120"/>
              </a:defRPr>
            </a:lvl4pPr>
            <a:lvl5pPr marL="2132289" indent="-236921" defTabSz="937812">
              <a:defRPr kumimoji="1">
                <a:solidFill>
                  <a:schemeClr val="tx1"/>
                </a:solidFill>
                <a:latin typeface="Verdana" panose="020B0604030504040204" pitchFamily="34" charset="0"/>
                <a:ea typeface="新細明體" panose="02020500000000000000" pitchFamily="18" charset="-120"/>
              </a:defRPr>
            </a:lvl5pPr>
            <a:lvl6pPr marL="2606131"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3079974"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553816"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4027658"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E0FA10AB-D403-4A0C-AE75-B41F554B1C8F}" type="slidenum">
              <a:rPr lang="en-US" altLang="zh-TW"/>
              <a:pPr/>
              <a:t>1</a:t>
            </a:fld>
            <a:endParaRPr lang="en-US" altLang="zh-TW"/>
          </a:p>
        </p:txBody>
      </p:sp>
    </p:spTree>
    <p:extLst>
      <p:ext uri="{BB962C8B-B14F-4D97-AF65-F5344CB8AC3E}">
        <p14:creationId xmlns:p14="http://schemas.microsoft.com/office/powerpoint/2010/main" val="19251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a:ln/>
        </p:spPr>
      </p:sp>
      <p:sp>
        <p:nvSpPr>
          <p:cNvPr id="460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460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spcBef>
                <a:spcPct val="30000"/>
              </a:spcBef>
              <a:defRPr kumimoji="1" sz="1200">
                <a:solidFill>
                  <a:schemeClr val="tx1"/>
                </a:solidFill>
                <a:latin typeface="Arial" panose="020B0604020202020204" pitchFamily="34" charset="0"/>
                <a:ea typeface="新細明體" panose="02020500000000000000" pitchFamily="18" charset="-120"/>
              </a:defRPr>
            </a:lvl1pPr>
            <a:lvl2pPr marL="769993" indent="-296151" defTabSz="937812">
              <a:spcBef>
                <a:spcPct val="30000"/>
              </a:spcBef>
              <a:defRPr kumimoji="1" sz="1200">
                <a:solidFill>
                  <a:schemeClr val="tx1"/>
                </a:solidFill>
                <a:latin typeface="Arial" panose="020B0604020202020204" pitchFamily="34" charset="0"/>
                <a:ea typeface="新細明體" panose="02020500000000000000" pitchFamily="18" charset="-120"/>
              </a:defRPr>
            </a:lvl2pPr>
            <a:lvl3pPr marL="1184605"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3pPr>
            <a:lvl4pPr marL="1658447"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4pPr>
            <a:lvl5pPr marL="2132289"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5pPr>
            <a:lvl6pPr marL="2606131"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9974"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53816"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4027658"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BBDCF3A-8E86-4437-949B-C68DDAD23C29}" type="slidenum">
              <a:rPr lang="en-US" altLang="zh-TW">
                <a:latin typeface="Verdana" panose="020B0604030504040204" pitchFamily="34" charset="0"/>
              </a:rPr>
              <a:pPr>
                <a:spcBef>
                  <a:spcPct val="0"/>
                </a:spcBef>
              </a:pPr>
              <a:t>31</a:t>
            </a:fld>
            <a:endParaRPr lang="en-US" altLang="zh-TW">
              <a:latin typeface="Verdana" panose="020B0604030504040204" pitchFamily="34" charset="0"/>
            </a:endParaRPr>
          </a:p>
        </p:txBody>
      </p:sp>
    </p:spTree>
    <p:extLst>
      <p:ext uri="{BB962C8B-B14F-4D97-AF65-F5344CB8AC3E}">
        <p14:creationId xmlns:p14="http://schemas.microsoft.com/office/powerpoint/2010/main" val="259945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spcBef>
                <a:spcPct val="30000"/>
              </a:spcBef>
              <a:defRPr kumimoji="1" sz="1200">
                <a:solidFill>
                  <a:schemeClr val="tx1"/>
                </a:solidFill>
                <a:latin typeface="Arial" panose="020B0604020202020204" pitchFamily="34" charset="0"/>
                <a:ea typeface="新細明體" panose="02020500000000000000" pitchFamily="18" charset="-120"/>
              </a:defRPr>
            </a:lvl1pPr>
            <a:lvl2pPr marL="769993" indent="-296151" defTabSz="937812">
              <a:spcBef>
                <a:spcPct val="30000"/>
              </a:spcBef>
              <a:defRPr kumimoji="1" sz="1200">
                <a:solidFill>
                  <a:schemeClr val="tx1"/>
                </a:solidFill>
                <a:latin typeface="Arial" panose="020B0604020202020204" pitchFamily="34" charset="0"/>
                <a:ea typeface="新細明體" panose="02020500000000000000" pitchFamily="18" charset="-120"/>
              </a:defRPr>
            </a:lvl2pPr>
            <a:lvl3pPr marL="1184605"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3pPr>
            <a:lvl4pPr marL="1658447"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4pPr>
            <a:lvl5pPr marL="2132289"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5pPr>
            <a:lvl6pPr marL="2606131"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9974"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53816"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4027658"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9F298BA-E9FA-4C34-9607-5BA304927D6B}" type="slidenum">
              <a:rPr lang="en-US" altLang="zh-TW">
                <a:latin typeface="Verdana" panose="020B0604030504040204" pitchFamily="34" charset="0"/>
              </a:rPr>
              <a:pPr>
                <a:spcBef>
                  <a:spcPct val="0"/>
                </a:spcBef>
              </a:pPr>
              <a:t>2</a:t>
            </a:fld>
            <a:endParaRPr lang="en-US" altLang="zh-TW">
              <a:latin typeface="Verdana" panose="020B060403050404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44506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44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defRPr kumimoji="1">
                <a:solidFill>
                  <a:schemeClr val="tx1"/>
                </a:solidFill>
                <a:latin typeface="Verdana" panose="020B0604030504040204" pitchFamily="34" charset="0"/>
                <a:ea typeface="新細明體" panose="02020500000000000000" pitchFamily="18" charset="-120"/>
              </a:defRPr>
            </a:lvl1pPr>
            <a:lvl2pPr marL="769993" indent="-296151" defTabSz="937812">
              <a:defRPr kumimoji="1">
                <a:solidFill>
                  <a:schemeClr val="tx1"/>
                </a:solidFill>
                <a:latin typeface="Verdana" panose="020B0604030504040204" pitchFamily="34" charset="0"/>
                <a:ea typeface="新細明體" panose="02020500000000000000" pitchFamily="18" charset="-120"/>
              </a:defRPr>
            </a:lvl2pPr>
            <a:lvl3pPr marL="1184605" indent="-236921" defTabSz="937812">
              <a:defRPr kumimoji="1">
                <a:solidFill>
                  <a:schemeClr val="tx1"/>
                </a:solidFill>
                <a:latin typeface="Verdana" panose="020B0604030504040204" pitchFamily="34" charset="0"/>
                <a:ea typeface="新細明體" panose="02020500000000000000" pitchFamily="18" charset="-120"/>
              </a:defRPr>
            </a:lvl3pPr>
            <a:lvl4pPr marL="1658447" indent="-236921" defTabSz="937812">
              <a:defRPr kumimoji="1">
                <a:solidFill>
                  <a:schemeClr val="tx1"/>
                </a:solidFill>
                <a:latin typeface="Verdana" panose="020B0604030504040204" pitchFamily="34" charset="0"/>
                <a:ea typeface="新細明體" panose="02020500000000000000" pitchFamily="18" charset="-120"/>
              </a:defRPr>
            </a:lvl4pPr>
            <a:lvl5pPr marL="2132289" indent="-236921" defTabSz="937812">
              <a:defRPr kumimoji="1">
                <a:solidFill>
                  <a:schemeClr val="tx1"/>
                </a:solidFill>
                <a:latin typeface="Verdana" panose="020B0604030504040204" pitchFamily="34" charset="0"/>
                <a:ea typeface="新細明體" panose="02020500000000000000" pitchFamily="18" charset="-120"/>
              </a:defRPr>
            </a:lvl5pPr>
            <a:lvl6pPr marL="2606131"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3079974"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553816"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4027658" indent="-236921" defTabSz="937812"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FDCD7806-706D-4B83-9FAD-E1432855184F}" type="slidenum">
              <a:rPr lang="en-US" altLang="zh-TW"/>
              <a:pPr/>
              <a:t>7</a:t>
            </a:fld>
            <a:endParaRPr lang="en-US" altLang="zh-TW"/>
          </a:p>
        </p:txBody>
      </p:sp>
    </p:spTree>
    <p:extLst>
      <p:ext uri="{BB962C8B-B14F-4D97-AF65-F5344CB8AC3E}">
        <p14:creationId xmlns:p14="http://schemas.microsoft.com/office/powerpoint/2010/main" val="322383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BC8D7F2-4241-4D5D-97F9-81110EFE5F84}" type="slidenum">
              <a:rPr lang="en-US" altLang="zh-TW" smtClean="0"/>
              <a:pPr/>
              <a:t>8</a:t>
            </a:fld>
            <a:endParaRPr lang="en-US" altLang="zh-TW"/>
          </a:p>
        </p:txBody>
      </p:sp>
    </p:spTree>
    <p:extLst>
      <p:ext uri="{BB962C8B-B14F-4D97-AF65-F5344CB8AC3E}">
        <p14:creationId xmlns:p14="http://schemas.microsoft.com/office/powerpoint/2010/main" val="269695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BC8D7F2-4241-4D5D-97F9-81110EFE5F84}" type="slidenum">
              <a:rPr lang="en-US" altLang="zh-TW" smtClean="0"/>
              <a:pPr/>
              <a:t>10</a:t>
            </a:fld>
            <a:endParaRPr lang="en-US" altLang="zh-TW"/>
          </a:p>
        </p:txBody>
      </p:sp>
    </p:spTree>
    <p:extLst>
      <p:ext uri="{BB962C8B-B14F-4D97-AF65-F5344CB8AC3E}">
        <p14:creationId xmlns:p14="http://schemas.microsoft.com/office/powerpoint/2010/main" val="40579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450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spcBef>
                <a:spcPct val="30000"/>
              </a:spcBef>
              <a:defRPr kumimoji="1" sz="1200">
                <a:solidFill>
                  <a:schemeClr val="tx1"/>
                </a:solidFill>
                <a:latin typeface="Arial" panose="020B0604020202020204" pitchFamily="34" charset="0"/>
                <a:ea typeface="新細明體" panose="02020500000000000000" pitchFamily="18" charset="-120"/>
              </a:defRPr>
            </a:lvl1pPr>
            <a:lvl2pPr marL="769993" indent="-296151" defTabSz="937812">
              <a:spcBef>
                <a:spcPct val="30000"/>
              </a:spcBef>
              <a:defRPr kumimoji="1" sz="1200">
                <a:solidFill>
                  <a:schemeClr val="tx1"/>
                </a:solidFill>
                <a:latin typeface="Arial" panose="020B0604020202020204" pitchFamily="34" charset="0"/>
                <a:ea typeface="新細明體" panose="02020500000000000000" pitchFamily="18" charset="-120"/>
              </a:defRPr>
            </a:lvl2pPr>
            <a:lvl3pPr marL="1184605"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3pPr>
            <a:lvl4pPr marL="1658447"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4pPr>
            <a:lvl5pPr marL="2132289"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5pPr>
            <a:lvl6pPr marL="2606131"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9974"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53816"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4027658"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68B9DA2-1241-4604-9283-54C12D06279E}" type="slidenum">
              <a:rPr lang="en-US" altLang="zh-TW">
                <a:latin typeface="Verdana" panose="020B0604030504040204" pitchFamily="34" charset="0"/>
              </a:rPr>
              <a:pPr>
                <a:spcBef>
                  <a:spcPct val="0"/>
                </a:spcBef>
              </a:pPr>
              <a:t>13</a:t>
            </a:fld>
            <a:endParaRPr lang="en-US" altLang="zh-TW">
              <a:latin typeface="Verdana" panose="020B0604030504040204" pitchFamily="34" charset="0"/>
            </a:endParaRPr>
          </a:p>
        </p:txBody>
      </p:sp>
    </p:spTree>
    <p:extLst>
      <p:ext uri="{BB962C8B-B14F-4D97-AF65-F5344CB8AC3E}">
        <p14:creationId xmlns:p14="http://schemas.microsoft.com/office/powerpoint/2010/main" val="373516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35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a:spcBef>
                <a:spcPct val="30000"/>
              </a:spcBef>
              <a:defRPr kumimoji="1" sz="1200">
                <a:solidFill>
                  <a:schemeClr val="tx1"/>
                </a:solidFill>
                <a:latin typeface="Arial" panose="020B0604020202020204" pitchFamily="34" charset="0"/>
                <a:ea typeface="新細明體" panose="02020500000000000000" pitchFamily="18" charset="-120"/>
              </a:defRPr>
            </a:lvl1pPr>
            <a:lvl2pPr marL="769993" indent="-296151" defTabSz="937812">
              <a:spcBef>
                <a:spcPct val="30000"/>
              </a:spcBef>
              <a:defRPr kumimoji="1" sz="1200">
                <a:solidFill>
                  <a:schemeClr val="tx1"/>
                </a:solidFill>
                <a:latin typeface="Arial" panose="020B0604020202020204" pitchFamily="34" charset="0"/>
                <a:ea typeface="新細明體" panose="02020500000000000000" pitchFamily="18" charset="-120"/>
              </a:defRPr>
            </a:lvl2pPr>
            <a:lvl3pPr marL="1184605"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3pPr>
            <a:lvl4pPr marL="1658447"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4pPr>
            <a:lvl5pPr marL="2132289" indent="-236921" defTabSz="937812">
              <a:spcBef>
                <a:spcPct val="30000"/>
              </a:spcBef>
              <a:defRPr kumimoji="1" sz="1200">
                <a:solidFill>
                  <a:schemeClr val="tx1"/>
                </a:solidFill>
                <a:latin typeface="Arial" panose="020B0604020202020204" pitchFamily="34" charset="0"/>
                <a:ea typeface="新細明體" panose="02020500000000000000" pitchFamily="18" charset="-120"/>
              </a:defRPr>
            </a:lvl5pPr>
            <a:lvl6pPr marL="2606131"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9974"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53816"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4027658" indent="-236921" defTabSz="937812"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6B5EB32-DA20-4AA7-97FB-4DE3C13368C8}" type="slidenum">
              <a:rPr lang="en-US" altLang="zh-TW" smtClean="0">
                <a:latin typeface="Verdana" panose="020B0604030504040204" pitchFamily="34" charset="0"/>
              </a:rPr>
              <a:pPr>
                <a:spcBef>
                  <a:spcPct val="0"/>
                </a:spcBef>
              </a:pPr>
              <a:t>14</a:t>
            </a:fld>
            <a:endParaRPr lang="en-US" altLang="zh-TW">
              <a:latin typeface="Verdana" panose="020B0604030504040204" pitchFamily="34" charset="0"/>
            </a:endParaRPr>
          </a:p>
        </p:txBody>
      </p:sp>
    </p:spTree>
    <p:extLst>
      <p:ext uri="{BB962C8B-B14F-4D97-AF65-F5344CB8AC3E}">
        <p14:creationId xmlns:p14="http://schemas.microsoft.com/office/powerpoint/2010/main" val="45597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BC8D7F2-4241-4D5D-97F9-81110EFE5F84}" type="slidenum">
              <a:rPr lang="en-US" altLang="zh-TW" smtClean="0"/>
              <a:pPr/>
              <a:t>17</a:t>
            </a:fld>
            <a:endParaRPr lang="en-US" altLang="zh-TW"/>
          </a:p>
        </p:txBody>
      </p:sp>
    </p:spTree>
    <p:extLst>
      <p:ext uri="{BB962C8B-B14F-4D97-AF65-F5344CB8AC3E}">
        <p14:creationId xmlns:p14="http://schemas.microsoft.com/office/powerpoint/2010/main" val="261041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BC8D7F2-4241-4D5D-97F9-81110EFE5F84}" type="slidenum">
              <a:rPr lang="en-US" altLang="zh-TW" smtClean="0"/>
              <a:pPr/>
              <a:t>19</a:t>
            </a:fld>
            <a:endParaRPr lang="en-US" altLang="zh-TW"/>
          </a:p>
        </p:txBody>
      </p:sp>
    </p:spTree>
    <p:extLst>
      <p:ext uri="{BB962C8B-B14F-4D97-AF65-F5344CB8AC3E}">
        <p14:creationId xmlns:p14="http://schemas.microsoft.com/office/powerpoint/2010/main" val="79887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0"/>
              <a:ext cx="1858" cy="3629"/>
              <a:chOff x="3008" y="774"/>
              <a:chExt cx="1858" cy="3629"/>
            </a:xfrm>
          </p:grpSpPr>
          <p:sp>
            <p:nvSpPr>
              <p:cNvPr id="39" name="Freeform 4"/>
              <p:cNvSpPr>
                <a:spLocks/>
              </p:cNvSpPr>
              <p:nvPr userDrawn="1"/>
            </p:nvSpPr>
            <p:spPr bwMode="ltGray">
              <a:xfrm rot="12185230" flipV="1">
                <a:off x="3533" y="771"/>
                <a:ext cx="1333" cy="1485"/>
              </a:xfrm>
              <a:custGeom>
                <a:avLst/>
                <a:gdLst>
                  <a:gd name="T0" fmla="*/ 2147483647 w 596"/>
                  <a:gd name="T1" fmla="*/ 2147483647 h 666"/>
                  <a:gd name="T2" fmla="*/ 2147483647 w 596"/>
                  <a:gd name="T3" fmla="*/ 2147483647 h 666"/>
                  <a:gd name="T4" fmla="*/ 0 w 596"/>
                  <a:gd name="T5" fmla="*/ 2147483647 h 666"/>
                  <a:gd name="T6" fmla="*/ 2147483647 w 596"/>
                  <a:gd name="T7" fmla="*/ 2147483647 h 666"/>
                  <a:gd name="T8" fmla="*/ 2147483647 w 596"/>
                  <a:gd name="T9" fmla="*/ 2147483647 h 666"/>
                  <a:gd name="T10" fmla="*/ 2147483647 w 596"/>
                  <a:gd name="T11" fmla="*/ 2147483647 h 666"/>
                  <a:gd name="T12" fmla="*/ 2147483647 w 596"/>
                  <a:gd name="T13" fmla="*/ 2147483647 h 666"/>
                  <a:gd name="T14" fmla="*/ 2147483647 w 596"/>
                  <a:gd name="T15" fmla="*/ 2147483647 h 666"/>
                  <a:gd name="T16" fmla="*/ 2147483647 w 596"/>
                  <a:gd name="T17" fmla="*/ 2147483647 h 666"/>
                  <a:gd name="T18" fmla="*/ 2147483647 w 596"/>
                  <a:gd name="T19" fmla="*/ 2147483647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2147483647 h 666"/>
                  <a:gd name="T50" fmla="*/ 2147483647 w 596"/>
                  <a:gd name="T51" fmla="*/ 2147483647 h 666"/>
                  <a:gd name="T52" fmla="*/ 2147483647 w 596"/>
                  <a:gd name="T53" fmla="*/ 2147483647 h 666"/>
                  <a:gd name="T54" fmla="*/ 2147483647 w 596"/>
                  <a:gd name="T55" fmla="*/ 2147483647 h 666"/>
                  <a:gd name="T56" fmla="*/ 2147483647 w 596"/>
                  <a:gd name="T57" fmla="*/ 2147483647 h 666"/>
                  <a:gd name="T58" fmla="*/ 2147483647 w 596"/>
                  <a:gd name="T59" fmla="*/ 2147483647 h 666"/>
                  <a:gd name="T60" fmla="*/ 2147483647 w 596"/>
                  <a:gd name="T61" fmla="*/ 2147483647 h 666"/>
                  <a:gd name="T62" fmla="*/ 2147483647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 name="Freeform 6"/>
              <p:cNvSpPr>
                <a:spLocks/>
              </p:cNvSpPr>
              <p:nvPr userDrawn="1"/>
            </p:nvSpPr>
            <p:spPr bwMode="ltGray">
              <a:xfrm rot="12185230" flipV="1">
                <a:off x="3636" y="2160"/>
                <a:ext cx="277" cy="249"/>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Freeform 7"/>
              <p:cNvSpPr>
                <a:spLocks/>
              </p:cNvSpPr>
              <p:nvPr userDrawn="1"/>
            </p:nvSpPr>
            <p:spPr bwMode="ltGray">
              <a:xfrm rot="12185230" flipV="1">
                <a:off x="3977" y="970"/>
                <a:ext cx="245" cy="347"/>
              </a:xfrm>
              <a:custGeom>
                <a:avLst/>
                <a:gdLst>
                  <a:gd name="T0" fmla="*/ 0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47483647 w 109"/>
                  <a:gd name="T25" fmla="*/ 2147483647 h 156"/>
                  <a:gd name="T26" fmla="*/ 2147483647 w 109"/>
                  <a:gd name="T27" fmla="*/ 2147483647 h 156"/>
                  <a:gd name="T28" fmla="*/ 2147483647 w 109"/>
                  <a:gd name="T29" fmla="*/ 2147483647 h 156"/>
                  <a:gd name="T30" fmla="*/ 2147483647 w 109"/>
                  <a:gd name="T31" fmla="*/ 2147483647 h 156"/>
                  <a:gd name="T32" fmla="*/ 2147483647 w 109"/>
                  <a:gd name="T33" fmla="*/ 2147483647 h 156"/>
                  <a:gd name="T34" fmla="*/ 2147483647 w 109"/>
                  <a:gd name="T35" fmla="*/ 2147483647 h 156"/>
                  <a:gd name="T36" fmla="*/ 2147483647 w 109"/>
                  <a:gd name="T37" fmla="*/ 2147483647 h 156"/>
                  <a:gd name="T38" fmla="*/ 2147483647 w 109"/>
                  <a:gd name="T39" fmla="*/ 2147483647 h 156"/>
                  <a:gd name="T40" fmla="*/ 2147483647 w 109"/>
                  <a:gd name="T41" fmla="*/ 2147483647 h 156"/>
                  <a:gd name="T42" fmla="*/ 2147483647 w 109"/>
                  <a:gd name="T43" fmla="*/ 2147483647 h 156"/>
                  <a:gd name="T44" fmla="*/ 2147483647 w 109"/>
                  <a:gd name="T45" fmla="*/ 2147483647 h 156"/>
                  <a:gd name="T46" fmla="*/ 2147483647 w 109"/>
                  <a:gd name="T47" fmla="*/ 214748364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 name="Freeform 8"/>
              <p:cNvSpPr>
                <a:spLocks/>
              </p:cNvSpPr>
              <p:nvPr userDrawn="1"/>
            </p:nvSpPr>
            <p:spPr bwMode="ltGray">
              <a:xfrm rot="12185230" flipV="1">
                <a:off x="3838" y="2207"/>
                <a:ext cx="103" cy="209"/>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9"/>
              <p:cNvSpPr>
                <a:spLocks/>
              </p:cNvSpPr>
              <p:nvPr userDrawn="1"/>
            </p:nvSpPr>
            <p:spPr bwMode="ltGray">
              <a:xfrm rot="12185230" flipV="1">
                <a:off x="3888" y="1321"/>
                <a:ext cx="120" cy="90"/>
              </a:xfrm>
              <a:custGeom>
                <a:avLst/>
                <a:gdLst>
                  <a:gd name="T0" fmla="*/ 0 w 54"/>
                  <a:gd name="T1" fmla="*/ 0 h 40"/>
                  <a:gd name="T2" fmla="*/ 2147483647 w 54"/>
                  <a:gd name="T3" fmla="*/ 2147483647 h 40"/>
                  <a:gd name="T4" fmla="*/ 2147483647 w 54"/>
                  <a:gd name="T5" fmla="*/ 2147483647 h 40"/>
                  <a:gd name="T6" fmla="*/ 2147483647 w 54"/>
                  <a:gd name="T7" fmla="*/ 2147483647 h 40"/>
                  <a:gd name="T8" fmla="*/ 2147483647 w 54"/>
                  <a:gd name="T9" fmla="*/ 2147483647 h 40"/>
                  <a:gd name="T10" fmla="*/ 2147483647 w 54"/>
                  <a:gd name="T11" fmla="*/ 2147483647 h 40"/>
                  <a:gd name="T12" fmla="*/ 2147483647 w 54"/>
                  <a:gd name="T13" fmla="*/ 2147483647 h 40"/>
                  <a:gd name="T14" fmla="*/ 2147483647 w 54"/>
                  <a:gd name="T15" fmla="*/ 2147483647 h 40"/>
                  <a:gd name="T16" fmla="*/ 2147483647 w 54"/>
                  <a:gd name="T17" fmla="*/ 2147483647 h 40"/>
                  <a:gd name="T18" fmla="*/ 2147483647 w 54"/>
                  <a:gd name="T19" fmla="*/ 2147483647 h 40"/>
                  <a:gd name="T20" fmla="*/ 2147483647 w 54"/>
                  <a:gd name="T21" fmla="*/ 2147483647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 name="Freeform 10"/>
              <p:cNvSpPr>
                <a:spLocks/>
              </p:cNvSpPr>
              <p:nvPr userDrawn="1"/>
            </p:nvSpPr>
            <p:spPr bwMode="ltGray">
              <a:xfrm rot="12185230" flipV="1">
                <a:off x="3005" y="2344"/>
                <a:ext cx="330" cy="2059"/>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 name="Freeform 11"/>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2147483647 w 128"/>
                <a:gd name="T29" fmla="*/ 2147483647 h 217"/>
                <a:gd name="T30" fmla="*/ 0 w 128"/>
                <a:gd name="T31" fmla="*/ 2147483647 h 217"/>
                <a:gd name="T32" fmla="*/ 2147483647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14"/>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Freeform 15"/>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3" name="Group 21"/>
            <p:cNvGrpSpPr>
              <a:grpSpLocks/>
            </p:cNvGrpSpPr>
            <p:nvPr userDrawn="1"/>
          </p:nvGrpSpPr>
          <p:grpSpPr bwMode="auto">
            <a:xfrm rot="-6691250">
              <a:off x="3639" y="121"/>
              <a:ext cx="356" cy="608"/>
              <a:chOff x="1731" y="866"/>
              <a:chExt cx="129" cy="157"/>
            </a:xfrm>
          </p:grpSpPr>
          <p:sp>
            <p:nvSpPr>
              <p:cNvPr id="33" name="Freeform 22"/>
              <p:cNvSpPr>
                <a:spLocks/>
              </p:cNvSpPr>
              <p:nvPr userDrawn="1"/>
            </p:nvSpPr>
            <p:spPr bwMode="ltGray">
              <a:xfrm>
                <a:off x="1734"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23"/>
              <p:cNvSpPr>
                <a:spLocks/>
              </p:cNvSpPr>
              <p:nvPr userDrawn="1"/>
            </p:nvSpPr>
            <p:spPr bwMode="ltGray">
              <a:xfrm>
                <a:off x="1792"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24"/>
              <p:cNvSpPr>
                <a:spLocks/>
              </p:cNvSpPr>
              <p:nvPr userDrawn="1"/>
            </p:nvSpPr>
            <p:spPr bwMode="ltGray">
              <a:xfrm>
                <a:off x="1775"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 name="Group 25"/>
            <p:cNvGrpSpPr>
              <a:grpSpLocks/>
            </p:cNvGrpSpPr>
            <p:nvPr userDrawn="1"/>
          </p:nvGrpSpPr>
          <p:grpSpPr bwMode="auto">
            <a:xfrm rot="8524840">
              <a:off x="677" y="3305"/>
              <a:ext cx="500" cy="500"/>
              <a:chOff x="1727" y="870"/>
              <a:chExt cx="129" cy="156"/>
            </a:xfrm>
          </p:grpSpPr>
          <p:sp>
            <p:nvSpPr>
              <p:cNvPr id="30" name="Freeform 26"/>
              <p:cNvSpPr>
                <a:spLocks/>
              </p:cNvSpPr>
              <p:nvPr userDrawn="1"/>
            </p:nvSpPr>
            <p:spPr bwMode="ltGray">
              <a:xfrm>
                <a:off x="1727" y="872"/>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 name="Freeform 27"/>
              <p:cNvSpPr>
                <a:spLocks/>
              </p:cNvSpPr>
              <p:nvPr userDrawn="1"/>
            </p:nvSpPr>
            <p:spPr bwMode="ltGray">
              <a:xfrm>
                <a:off x="1786" y="899"/>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2" name="Freeform 28"/>
              <p:cNvSpPr>
                <a:spLocks/>
              </p:cNvSpPr>
              <p:nvPr userDrawn="1"/>
            </p:nvSpPr>
            <p:spPr bwMode="ltGray">
              <a:xfrm>
                <a:off x="1772" y="1002"/>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5" name="Group 29"/>
            <p:cNvGrpSpPr>
              <a:grpSpLocks/>
            </p:cNvGrpSpPr>
            <p:nvPr userDrawn="1"/>
          </p:nvGrpSpPr>
          <p:grpSpPr bwMode="auto">
            <a:xfrm rot="4106450" flipH="1">
              <a:off x="404" y="264"/>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 name="Group 33"/>
            <p:cNvGrpSpPr>
              <a:grpSpLocks/>
            </p:cNvGrpSpPr>
            <p:nvPr userDrawn="1"/>
          </p:nvGrpSpPr>
          <p:grpSpPr bwMode="auto">
            <a:xfrm rot="10015322" flipH="1">
              <a:off x="4622"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9" name="Freeform 39"/>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0" name="Freeform 40"/>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7807" name="Rectangle 47"/>
          <p:cNvSpPr>
            <a:spLocks noGrp="1" noChangeArrowheads="1"/>
          </p:cNvSpPr>
          <p:nvPr>
            <p:ph type="ctrTitle"/>
          </p:nvPr>
        </p:nvSpPr>
        <p:spPr>
          <a:xfrm>
            <a:off x="2455863" y="596900"/>
            <a:ext cx="6192837" cy="3581400"/>
          </a:xfrm>
        </p:spPr>
        <p:txBody>
          <a:bodyPr/>
          <a:lstStyle>
            <a:lvl1pPr>
              <a:defRPr sz="5200" b="1"/>
            </a:lvl1pPr>
          </a:lstStyle>
          <a:p>
            <a:r>
              <a:rPr lang="zh-TW" altLang="en-US"/>
              <a:t>按一下以編輯母片標題樣式</a:t>
            </a:r>
          </a:p>
        </p:txBody>
      </p:sp>
      <p:sp>
        <p:nvSpPr>
          <p:cNvPr id="11780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TW" altLang="en-US"/>
              <a:t>按一下以編輯母片副標題樣式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47" name="Rectangle 45"/>
          <p:cNvSpPr>
            <a:spLocks noGrp="1" noChangeArrowheads="1"/>
          </p:cNvSpPr>
          <p:nvPr>
            <p:ph type="ftr" sz="quarter" idx="11"/>
          </p:nvPr>
        </p:nvSpPr>
        <p:spPr/>
        <p:txBody>
          <a:bodyPr/>
          <a:lstStyle>
            <a:lvl1pPr>
              <a:defRPr/>
            </a:lvl1pPr>
          </a:lstStyle>
          <a:p>
            <a:pPr>
              <a:defRPr/>
            </a:pPr>
            <a:endParaRPr lang="en-US" altLang="zh-TW"/>
          </a:p>
        </p:txBody>
      </p:sp>
      <p:sp>
        <p:nvSpPr>
          <p:cNvPr id="48" name="Rectangle 46"/>
          <p:cNvSpPr>
            <a:spLocks noGrp="1" noChangeArrowheads="1"/>
          </p:cNvSpPr>
          <p:nvPr>
            <p:ph type="sldNum" sz="quarter" idx="12"/>
          </p:nvPr>
        </p:nvSpPr>
        <p:spPr/>
        <p:txBody>
          <a:bodyPr/>
          <a:lstStyle>
            <a:lvl1pPr>
              <a:defRPr/>
            </a:lvl1pPr>
          </a:lstStyle>
          <a:p>
            <a:fld id="{1DA06180-A483-4795-9EB1-F44ECB5BC8E9}" type="slidenum">
              <a:rPr lang="en-US" altLang="zh-TW"/>
              <a:pPr/>
              <a:t>‹#›</a:t>
            </a:fld>
            <a:endParaRPr lang="en-US" altLang="zh-TW"/>
          </a:p>
        </p:txBody>
      </p:sp>
    </p:spTree>
    <p:extLst>
      <p:ext uri="{BB962C8B-B14F-4D97-AF65-F5344CB8AC3E}">
        <p14:creationId xmlns:p14="http://schemas.microsoft.com/office/powerpoint/2010/main" val="350296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fld id="{FBC23A4F-DEBA-4057-A717-E5406A2A493B}" type="slidenum">
              <a:rPr lang="en-US" altLang="zh-TW"/>
              <a:pPr/>
              <a:t>‹#›</a:t>
            </a:fld>
            <a:endParaRPr lang="en-US" altLang="zh-TW"/>
          </a:p>
        </p:txBody>
      </p:sp>
    </p:spTree>
    <p:extLst>
      <p:ext uri="{BB962C8B-B14F-4D97-AF65-F5344CB8AC3E}">
        <p14:creationId xmlns:p14="http://schemas.microsoft.com/office/powerpoint/2010/main" val="127014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103188"/>
            <a:ext cx="2060575" cy="59531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42913" y="103188"/>
            <a:ext cx="6030912" cy="5953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fld id="{89FE62BA-4455-44B1-946F-FE5BDBA44647}" type="slidenum">
              <a:rPr lang="en-US" altLang="zh-TW"/>
              <a:pPr/>
              <a:t>‹#›</a:t>
            </a:fld>
            <a:endParaRPr lang="en-US" altLang="zh-TW"/>
          </a:p>
        </p:txBody>
      </p:sp>
    </p:spTree>
    <p:extLst>
      <p:ext uri="{BB962C8B-B14F-4D97-AF65-F5344CB8AC3E}">
        <p14:creationId xmlns:p14="http://schemas.microsoft.com/office/powerpoint/2010/main" val="259998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457200"/>
            <a:ext cx="8229600" cy="13716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9812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40005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4000500"/>
            <a:ext cx="4038600" cy="1866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p:cNvSpPr>
            <a:spLocks noGrp="1"/>
          </p:cNvSpPr>
          <p:nvPr>
            <p:ph type="ftr" sz="quarter" idx="10"/>
          </p:nvPr>
        </p:nvSpPr>
        <p:spPr/>
        <p:txBody>
          <a:bodyPr/>
          <a:lstStyle>
            <a:lvl1pPr>
              <a:defRPr/>
            </a:lvl1pPr>
          </a:lstStyle>
          <a:p>
            <a:pPr>
              <a:defRPr/>
            </a:pPr>
            <a:endParaRPr lang="en-US" altLang="zh-TW"/>
          </a:p>
        </p:txBody>
      </p:sp>
      <p:sp>
        <p:nvSpPr>
          <p:cNvPr id="8" name="投影片編號版面配置區 7"/>
          <p:cNvSpPr>
            <a:spLocks noGrp="1"/>
          </p:cNvSpPr>
          <p:nvPr>
            <p:ph type="sldNum" sz="quarter" idx="11"/>
          </p:nvPr>
        </p:nvSpPr>
        <p:spPr>
          <a:xfrm>
            <a:off x="6553200" y="6248400"/>
            <a:ext cx="2133600" cy="457200"/>
          </a:xfrm>
        </p:spPr>
        <p:txBody>
          <a:bodyPr/>
          <a:lstStyle>
            <a:lvl1pPr>
              <a:defRPr/>
            </a:lvl1pPr>
          </a:lstStyle>
          <a:p>
            <a:fld id="{43D92F8A-3B49-4865-8DE6-5557129AD5D4}" type="slidenum">
              <a:rPr lang="en-US" altLang="zh-TW"/>
              <a:pPr/>
              <a:t>‹#›</a:t>
            </a:fld>
            <a:endParaRPr lang="en-US" altLang="zh-TW"/>
          </a:p>
        </p:txBody>
      </p:sp>
      <p:sp>
        <p:nvSpPr>
          <p:cNvPr id="9" name="日期版面配置區 8"/>
          <p:cNvSpPr>
            <a:spLocks noGrp="1"/>
          </p:cNvSpPr>
          <p:nvPr>
            <p:ph type="dt" sz="half" idx="12"/>
          </p:nvPr>
        </p:nvSpPr>
        <p:spPr>
          <a:xfrm>
            <a:off x="457200" y="6245225"/>
            <a:ext cx="2133600" cy="476250"/>
          </a:xfrm>
        </p:spPr>
        <p:txBody>
          <a:bodyPr/>
          <a:lstStyle>
            <a:lvl1pPr>
              <a:defRPr/>
            </a:lvl1pPr>
          </a:lstStyle>
          <a:p>
            <a:pPr>
              <a:defRPr/>
            </a:pPr>
            <a:endParaRPr lang="en-US" altLang="zh-TW"/>
          </a:p>
        </p:txBody>
      </p:sp>
    </p:spTree>
    <p:extLst>
      <p:ext uri="{BB962C8B-B14F-4D97-AF65-F5344CB8AC3E}">
        <p14:creationId xmlns:p14="http://schemas.microsoft.com/office/powerpoint/2010/main" val="131582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fld id="{4F7605F1-ADC0-401F-B5A1-13829DCB66F8}" type="slidenum">
              <a:rPr lang="en-US" altLang="zh-TW"/>
              <a:pPr/>
              <a:t>‹#›</a:t>
            </a:fld>
            <a:endParaRPr lang="en-US" altLang="zh-TW"/>
          </a:p>
        </p:txBody>
      </p:sp>
    </p:spTree>
    <p:extLst>
      <p:ext uri="{BB962C8B-B14F-4D97-AF65-F5344CB8AC3E}">
        <p14:creationId xmlns:p14="http://schemas.microsoft.com/office/powerpoint/2010/main" val="196296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fld id="{7535C83A-0B95-460A-844A-146BF93F19A7}" type="slidenum">
              <a:rPr lang="en-US" altLang="zh-TW"/>
              <a:pPr/>
              <a:t>‹#›</a:t>
            </a:fld>
            <a:endParaRPr lang="en-US" altLang="zh-TW"/>
          </a:p>
        </p:txBody>
      </p:sp>
    </p:spTree>
    <p:extLst>
      <p:ext uri="{BB962C8B-B14F-4D97-AF65-F5344CB8AC3E}">
        <p14:creationId xmlns:p14="http://schemas.microsoft.com/office/powerpoint/2010/main" val="37433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fld id="{BB11D156-5C98-47E0-A30E-23FDEC030114}" type="slidenum">
              <a:rPr lang="en-US" altLang="zh-TW"/>
              <a:pPr/>
              <a:t>‹#›</a:t>
            </a:fld>
            <a:endParaRPr lang="en-US" altLang="zh-TW"/>
          </a:p>
        </p:txBody>
      </p:sp>
    </p:spTree>
    <p:extLst>
      <p:ext uri="{BB962C8B-B14F-4D97-AF65-F5344CB8AC3E}">
        <p14:creationId xmlns:p14="http://schemas.microsoft.com/office/powerpoint/2010/main" val="37824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9"/>
          <p:cNvSpPr>
            <a:spLocks noGrp="1" noChangeArrowheads="1"/>
          </p:cNvSpPr>
          <p:nvPr>
            <p:ph type="sldNum" sz="quarter" idx="12"/>
          </p:nvPr>
        </p:nvSpPr>
        <p:spPr>
          <a:ln/>
        </p:spPr>
        <p:txBody>
          <a:bodyPr/>
          <a:lstStyle>
            <a:lvl1pPr>
              <a:defRPr/>
            </a:lvl1pPr>
          </a:lstStyle>
          <a:p>
            <a:fld id="{689E23CF-48F4-449C-9C1C-23C66BC518AC}" type="slidenum">
              <a:rPr lang="en-US" altLang="zh-TW"/>
              <a:pPr/>
              <a:t>‹#›</a:t>
            </a:fld>
            <a:endParaRPr lang="en-US" altLang="zh-TW"/>
          </a:p>
        </p:txBody>
      </p:sp>
    </p:spTree>
    <p:extLst>
      <p:ext uri="{BB962C8B-B14F-4D97-AF65-F5344CB8AC3E}">
        <p14:creationId xmlns:p14="http://schemas.microsoft.com/office/powerpoint/2010/main" val="25043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9"/>
          <p:cNvSpPr>
            <a:spLocks noGrp="1" noChangeArrowheads="1"/>
          </p:cNvSpPr>
          <p:nvPr>
            <p:ph type="sldNum" sz="quarter" idx="12"/>
          </p:nvPr>
        </p:nvSpPr>
        <p:spPr>
          <a:ln/>
        </p:spPr>
        <p:txBody>
          <a:bodyPr/>
          <a:lstStyle>
            <a:lvl1pPr>
              <a:defRPr/>
            </a:lvl1pPr>
          </a:lstStyle>
          <a:p>
            <a:fld id="{175216BA-EDCA-4A55-9751-CE3025AE9893}" type="slidenum">
              <a:rPr lang="en-US" altLang="zh-TW"/>
              <a:pPr/>
              <a:t>‹#›</a:t>
            </a:fld>
            <a:endParaRPr lang="en-US" altLang="zh-TW"/>
          </a:p>
        </p:txBody>
      </p:sp>
    </p:spTree>
    <p:extLst>
      <p:ext uri="{BB962C8B-B14F-4D97-AF65-F5344CB8AC3E}">
        <p14:creationId xmlns:p14="http://schemas.microsoft.com/office/powerpoint/2010/main" val="297568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9"/>
          <p:cNvSpPr>
            <a:spLocks noGrp="1" noChangeArrowheads="1"/>
          </p:cNvSpPr>
          <p:nvPr>
            <p:ph type="sldNum" sz="quarter" idx="12"/>
          </p:nvPr>
        </p:nvSpPr>
        <p:spPr>
          <a:ln/>
        </p:spPr>
        <p:txBody>
          <a:bodyPr/>
          <a:lstStyle>
            <a:lvl1pPr>
              <a:defRPr/>
            </a:lvl1pPr>
          </a:lstStyle>
          <a:p>
            <a:fld id="{F09279A1-7911-44DF-BAE4-202A69FF3B50}" type="slidenum">
              <a:rPr lang="en-US" altLang="zh-TW"/>
              <a:pPr/>
              <a:t>‹#›</a:t>
            </a:fld>
            <a:endParaRPr lang="en-US" altLang="zh-TW"/>
          </a:p>
        </p:txBody>
      </p:sp>
    </p:spTree>
    <p:extLst>
      <p:ext uri="{BB962C8B-B14F-4D97-AF65-F5344CB8AC3E}">
        <p14:creationId xmlns:p14="http://schemas.microsoft.com/office/powerpoint/2010/main" val="42230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fld id="{449B088A-CF40-4FBD-B85E-08C2920342E7}" type="slidenum">
              <a:rPr lang="en-US" altLang="zh-TW"/>
              <a:pPr/>
              <a:t>‹#›</a:t>
            </a:fld>
            <a:endParaRPr lang="en-US" altLang="zh-TW"/>
          </a:p>
        </p:txBody>
      </p:sp>
    </p:spTree>
    <p:extLst>
      <p:ext uri="{BB962C8B-B14F-4D97-AF65-F5344CB8AC3E}">
        <p14:creationId xmlns:p14="http://schemas.microsoft.com/office/powerpoint/2010/main" val="145257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fld id="{53237408-17FE-4EC9-8BE0-3C5D29A8790B}" type="slidenum">
              <a:rPr lang="en-US" altLang="zh-TW"/>
              <a:pPr/>
              <a:t>‹#›</a:t>
            </a:fld>
            <a:endParaRPr lang="en-US" altLang="zh-TW"/>
          </a:p>
        </p:txBody>
      </p:sp>
    </p:spTree>
    <p:extLst>
      <p:ext uri="{BB962C8B-B14F-4D97-AF65-F5344CB8AC3E}">
        <p14:creationId xmlns:p14="http://schemas.microsoft.com/office/powerpoint/2010/main" val="380876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1353763 w 217"/>
                  <a:gd name="T1" fmla="*/ 2147483647 h 210"/>
                  <a:gd name="T2" fmla="*/ 528409137 w 217"/>
                  <a:gd name="T3" fmla="*/ 2147483647 h 210"/>
                  <a:gd name="T4" fmla="*/ 379606934 w 217"/>
                  <a:gd name="T5" fmla="*/ 2147483647 h 210"/>
                  <a:gd name="T6" fmla="*/ 220383978 w 217"/>
                  <a:gd name="T7" fmla="*/ 2147483647 h 210"/>
                  <a:gd name="T8" fmla="*/ 67761771 w 217"/>
                  <a:gd name="T9" fmla="*/ 1970946294 h 210"/>
                  <a:gd name="T10" fmla="*/ 0 w 217"/>
                  <a:gd name="T11" fmla="*/ 1594877297 h 210"/>
                  <a:gd name="T12" fmla="*/ 1 w 217"/>
                  <a:gd name="T13" fmla="*/ 1193962205 h 210"/>
                  <a:gd name="T14" fmla="*/ 130311255 w 217"/>
                  <a:gd name="T15" fmla="*/ 827498558 h 210"/>
                  <a:gd name="T16" fmla="*/ 391053106 w 217"/>
                  <a:gd name="T17" fmla="*/ 519207390 h 210"/>
                  <a:gd name="T18" fmla="*/ 652134007 w 217"/>
                  <a:gd name="T19" fmla="*/ 321655192 h 210"/>
                  <a:gd name="T20" fmla="*/ 865774275 w 217"/>
                  <a:gd name="T21" fmla="*/ 175532604 h 210"/>
                  <a:gd name="T22" fmla="*/ 1038362113 w 217"/>
                  <a:gd name="T23" fmla="*/ 98896811 h 210"/>
                  <a:gd name="T24" fmla="*/ 1173517447 w 217"/>
                  <a:gd name="T25" fmla="*/ 68542344 h 210"/>
                  <a:gd name="T26" fmla="*/ 1269584409 w 217"/>
                  <a:gd name="T27" fmla="*/ 68542344 h 210"/>
                  <a:gd name="T28" fmla="*/ 1497729684 w 217"/>
                  <a:gd name="T29" fmla="*/ 0 h 210"/>
                  <a:gd name="T30" fmla="*/ 2129006932 w 217"/>
                  <a:gd name="T31" fmla="*/ 121656260 h 210"/>
                  <a:gd name="T32" fmla="*/ 2147483647 w 217"/>
                  <a:gd name="T33" fmla="*/ 175532604 h 210"/>
                  <a:gd name="T34" fmla="*/ 2147483647 w 217"/>
                  <a:gd name="T35" fmla="*/ 222929341 h 210"/>
                  <a:gd name="T36" fmla="*/ 2147483647 w 217"/>
                  <a:gd name="T37" fmla="*/ 274302102 h 210"/>
                  <a:gd name="T38" fmla="*/ 2147483647 w 217"/>
                  <a:gd name="T39" fmla="*/ 337076029 h 210"/>
                  <a:gd name="T40" fmla="*/ 2147483647 w 217"/>
                  <a:gd name="T41" fmla="*/ 395778747 h 210"/>
                  <a:gd name="T42" fmla="*/ 2147483647 w 217"/>
                  <a:gd name="T43" fmla="*/ 464102491 h 210"/>
                  <a:gd name="T44" fmla="*/ 2147483647 w 217"/>
                  <a:gd name="T45" fmla="*/ 553389935 h 210"/>
                  <a:gd name="T46" fmla="*/ 2147483647 w 217"/>
                  <a:gd name="T47" fmla="*/ 661448561 h 210"/>
                  <a:gd name="T48" fmla="*/ 2147483647 w 217"/>
                  <a:gd name="T49" fmla="*/ 591851005 h 210"/>
                  <a:gd name="T50" fmla="*/ 2147483647 w 217"/>
                  <a:gd name="T51" fmla="*/ 527263606 h 210"/>
                  <a:gd name="T52" fmla="*/ 2147483647 w 217"/>
                  <a:gd name="T53" fmla="*/ 486352556 h 210"/>
                  <a:gd name="T54" fmla="*/ 2147483647 w 217"/>
                  <a:gd name="T55" fmla="*/ 432490705 h 210"/>
                  <a:gd name="T56" fmla="*/ 2147483647 w 217"/>
                  <a:gd name="T57" fmla="*/ 395778747 h 210"/>
                  <a:gd name="T58" fmla="*/ 2147483647 w 217"/>
                  <a:gd name="T59" fmla="*/ 383537579 h 210"/>
                  <a:gd name="T60" fmla="*/ 2055421735 w 217"/>
                  <a:gd name="T61" fmla="*/ 359846706 h 210"/>
                  <a:gd name="T62" fmla="*/ 1925645548 w 217"/>
                  <a:gd name="T63" fmla="*/ 359846706 h 210"/>
                  <a:gd name="T64" fmla="*/ 1801249547 w 217"/>
                  <a:gd name="T65" fmla="*/ 359846706 h 210"/>
                  <a:gd name="T66" fmla="*/ 1671019516 w 217"/>
                  <a:gd name="T67" fmla="*/ 365430222 h 210"/>
                  <a:gd name="T68" fmla="*/ 1537534588 w 217"/>
                  <a:gd name="T69" fmla="*/ 395778747 h 210"/>
                  <a:gd name="T70" fmla="*/ 1425004845 w 217"/>
                  <a:gd name="T71" fmla="*/ 428623149 h 210"/>
                  <a:gd name="T72" fmla="*/ 1310220054 w 217"/>
                  <a:gd name="T73" fmla="*/ 486352556 h 210"/>
                  <a:gd name="T74" fmla="*/ 1175231882 w 217"/>
                  <a:gd name="T75" fmla="*/ 527263606 h 210"/>
                  <a:gd name="T76" fmla="*/ 1065958484 w 217"/>
                  <a:gd name="T77" fmla="*/ 596215078 h 210"/>
                  <a:gd name="T78" fmla="*/ 953934230 w 217"/>
                  <a:gd name="T79" fmla="*/ 669633594 h 210"/>
                  <a:gd name="T80" fmla="*/ 749872460 w 217"/>
                  <a:gd name="T81" fmla="*/ 892323417 h 210"/>
                  <a:gd name="T82" fmla="*/ 610228340 w 217"/>
                  <a:gd name="T83" fmla="*/ 1166990859 h 210"/>
                  <a:gd name="T84" fmla="*/ 528409137 w 217"/>
                  <a:gd name="T85" fmla="*/ 1508423770 h 210"/>
                  <a:gd name="T86" fmla="*/ 499090871 w 217"/>
                  <a:gd name="T87" fmla="*/ 1844223549 h 210"/>
                  <a:gd name="T88" fmla="*/ 499090871 w 217"/>
                  <a:gd name="T89" fmla="*/ 2147483647 h 210"/>
                  <a:gd name="T90" fmla="*/ 547543642 w 217"/>
                  <a:gd name="T91" fmla="*/ 2147483647 h 210"/>
                  <a:gd name="T92" fmla="*/ 589385491 w 217"/>
                  <a:gd name="T93" fmla="*/ 2147483647 h 210"/>
                  <a:gd name="T94" fmla="*/ 661353763 w 217"/>
                  <a:gd name="T95" fmla="*/ 214748364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 name="Freeform 11"/>
              <p:cNvSpPr>
                <a:spLocks/>
              </p:cNvSpPr>
              <p:nvPr userDrawn="1"/>
            </p:nvSpPr>
            <p:spPr bwMode="ltGray">
              <a:xfrm rot="373331" flipH="1">
                <a:off x="41" y="2843"/>
                <a:ext cx="262" cy="308"/>
              </a:xfrm>
              <a:custGeom>
                <a:avLst/>
                <a:gdLst>
                  <a:gd name="T0" fmla="*/ 1437995459 w 182"/>
                  <a:gd name="T1" fmla="*/ 0 h 213"/>
                  <a:gd name="T2" fmla="*/ 1476260847 w 182"/>
                  <a:gd name="T3" fmla="*/ 32539150 h 213"/>
                  <a:gd name="T4" fmla="*/ 1558883222 w 182"/>
                  <a:gd name="T5" fmla="*/ 132050279 h 213"/>
                  <a:gd name="T6" fmla="*/ 1676474148 w 182"/>
                  <a:gd name="T7" fmla="*/ 296707144 h 213"/>
                  <a:gd name="T8" fmla="*/ 1810953834 w 182"/>
                  <a:gd name="T9" fmla="*/ 536757156 h 213"/>
                  <a:gd name="T10" fmla="*/ 1913599947 w 182"/>
                  <a:gd name="T11" fmla="*/ 834823926 h 213"/>
                  <a:gd name="T12" fmla="*/ 1981941371 w 182"/>
                  <a:gd name="T13" fmla="*/ 1230214838 h 213"/>
                  <a:gd name="T14" fmla="*/ 1981941371 w 182"/>
                  <a:gd name="T15" fmla="*/ 1697178684 h 213"/>
                  <a:gd name="T16" fmla="*/ 1898953551 w 182"/>
                  <a:gd name="T17" fmla="*/ 2147483647 h 213"/>
                  <a:gd name="T18" fmla="*/ 1852595785 w 182"/>
                  <a:gd name="T19" fmla="*/ 2147483647 h 213"/>
                  <a:gd name="T20" fmla="*/ 1795065096 w 182"/>
                  <a:gd name="T21" fmla="*/ 2147483647 h 213"/>
                  <a:gd name="T22" fmla="*/ 1733143630 w 182"/>
                  <a:gd name="T23" fmla="*/ 2147483647 h 213"/>
                  <a:gd name="T24" fmla="*/ 1649664893 w 182"/>
                  <a:gd name="T25" fmla="*/ 2147483647 h 213"/>
                  <a:gd name="T26" fmla="*/ 1538386873 w 182"/>
                  <a:gd name="T27" fmla="*/ 2147483647 h 213"/>
                  <a:gd name="T28" fmla="*/ 1447157606 w 182"/>
                  <a:gd name="T29" fmla="*/ 2147483647 h 213"/>
                  <a:gd name="T30" fmla="*/ 1349060345 w 182"/>
                  <a:gd name="T31" fmla="*/ 2147483647 h 213"/>
                  <a:gd name="T32" fmla="*/ 1209526215 w 182"/>
                  <a:gd name="T33" fmla="*/ 2147483647 h 213"/>
                  <a:gd name="T34" fmla="*/ 1082888345 w 182"/>
                  <a:gd name="T35" fmla="*/ 2147483647 h 213"/>
                  <a:gd name="T36" fmla="*/ 956381125 w 182"/>
                  <a:gd name="T37" fmla="*/ 2147483647 h 213"/>
                  <a:gd name="T38" fmla="*/ 808978639 w 182"/>
                  <a:gd name="T39" fmla="*/ 2147483647 h 213"/>
                  <a:gd name="T40" fmla="*/ 650985882 w 182"/>
                  <a:gd name="T41" fmla="*/ 2147483647 h 213"/>
                  <a:gd name="T42" fmla="*/ 482023048 w 182"/>
                  <a:gd name="T43" fmla="*/ 2147483647 h 213"/>
                  <a:gd name="T44" fmla="*/ 330419295 w 182"/>
                  <a:gd name="T45" fmla="*/ 2147483647 h 213"/>
                  <a:gd name="T46" fmla="*/ 154696853 w 182"/>
                  <a:gd name="T47" fmla="*/ 2147483647 h 213"/>
                  <a:gd name="T48" fmla="*/ 0 w 182"/>
                  <a:gd name="T49" fmla="*/ 2147483647 h 213"/>
                  <a:gd name="T50" fmla="*/ 147708111 w 182"/>
                  <a:gd name="T51" fmla="*/ 2147483647 h 213"/>
                  <a:gd name="T52" fmla="*/ 292925960 w 182"/>
                  <a:gd name="T53" fmla="*/ 2147483647 h 213"/>
                  <a:gd name="T54" fmla="*/ 440650283 w 182"/>
                  <a:gd name="T55" fmla="*/ 2147483647 h 213"/>
                  <a:gd name="T56" fmla="*/ 564518371 w 182"/>
                  <a:gd name="T57" fmla="*/ 2147483647 h 213"/>
                  <a:gd name="T58" fmla="*/ 693901311 w 182"/>
                  <a:gd name="T59" fmla="*/ 2147483647 h 213"/>
                  <a:gd name="T60" fmla="*/ 836324363 w 182"/>
                  <a:gd name="T61" fmla="*/ 2147483647 h 213"/>
                  <a:gd name="T62" fmla="*/ 957967447 w 182"/>
                  <a:gd name="T63" fmla="*/ 2147483647 h 213"/>
                  <a:gd name="T64" fmla="*/ 1088691600 w 182"/>
                  <a:gd name="T65" fmla="*/ 2147483647 h 213"/>
                  <a:gd name="T66" fmla="*/ 1203939468 w 182"/>
                  <a:gd name="T67" fmla="*/ 2147483647 h 213"/>
                  <a:gd name="T68" fmla="*/ 1319120406 w 182"/>
                  <a:gd name="T69" fmla="*/ 2147483647 h 213"/>
                  <a:gd name="T70" fmla="*/ 1419008556 w 182"/>
                  <a:gd name="T71" fmla="*/ 2147483647 h 213"/>
                  <a:gd name="T72" fmla="*/ 1525159175 w 182"/>
                  <a:gd name="T73" fmla="*/ 2147483647 h 213"/>
                  <a:gd name="T74" fmla="*/ 1621421334 w 182"/>
                  <a:gd name="T75" fmla="*/ 2147483647 h 213"/>
                  <a:gd name="T76" fmla="*/ 1712413898 w 182"/>
                  <a:gd name="T77" fmla="*/ 2147483647 h 213"/>
                  <a:gd name="T78" fmla="*/ 1795065096 w 182"/>
                  <a:gd name="T79" fmla="*/ 2147483647 h 213"/>
                  <a:gd name="T80" fmla="*/ 1871196493 w 182"/>
                  <a:gd name="T81" fmla="*/ 2147483647 h 213"/>
                  <a:gd name="T82" fmla="*/ 2083270839 w 182"/>
                  <a:gd name="T83" fmla="*/ 2147483647 h 213"/>
                  <a:gd name="T84" fmla="*/ 2147483647 w 182"/>
                  <a:gd name="T85" fmla="*/ 2147483647 h 213"/>
                  <a:gd name="T86" fmla="*/ 2147483647 w 182"/>
                  <a:gd name="T87" fmla="*/ 2147483647 h 213"/>
                  <a:gd name="T88" fmla="*/ 2147483647 w 182"/>
                  <a:gd name="T89" fmla="*/ 2069787632 h 213"/>
                  <a:gd name="T90" fmla="*/ 2147483647 w 182"/>
                  <a:gd name="T91" fmla="*/ 1797076813 h 213"/>
                  <a:gd name="T92" fmla="*/ 2147483647 w 182"/>
                  <a:gd name="T93" fmla="*/ 1527442966 h 213"/>
                  <a:gd name="T94" fmla="*/ 2147483647 w 182"/>
                  <a:gd name="T95" fmla="*/ 1275438593 h 213"/>
                  <a:gd name="T96" fmla="*/ 2147483647 w 182"/>
                  <a:gd name="T97" fmla="*/ 744123039 h 213"/>
                  <a:gd name="T98" fmla="*/ 2061560801 w 182"/>
                  <a:gd name="T99" fmla="*/ 331220318 h 213"/>
                  <a:gd name="T100" fmla="*/ 1985228759 w 182"/>
                  <a:gd name="T101" fmla="*/ 296707144 h 213"/>
                  <a:gd name="T102" fmla="*/ 1942053903 w 182"/>
                  <a:gd name="T103" fmla="*/ 246111219 h 213"/>
                  <a:gd name="T104" fmla="*/ 1871196493 w 182"/>
                  <a:gd name="T105" fmla="*/ 205713012 h 213"/>
                  <a:gd name="T106" fmla="*/ 1822020685 w 182"/>
                  <a:gd name="T107" fmla="*/ 177527037 h 213"/>
                  <a:gd name="T108" fmla="*/ 1741186090 w 182"/>
                  <a:gd name="T109" fmla="*/ 142262570 h 213"/>
                  <a:gd name="T110" fmla="*/ 1661676109 w 182"/>
                  <a:gd name="T111" fmla="*/ 98382881 h 213"/>
                  <a:gd name="T112" fmla="*/ 1567237358 w 182"/>
                  <a:gd name="T113" fmla="*/ 47051916 h 213"/>
                  <a:gd name="T114" fmla="*/ 143799545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 name="Freeform 14"/>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 name="Freeform 18"/>
                <p:cNvSpPr>
                  <a:spLocks/>
                </p:cNvSpPr>
                <p:nvPr userDrawn="1"/>
              </p:nvSpPr>
              <p:spPr bwMode="ltGray">
                <a:xfrm rot="4200091">
                  <a:off x="187" y="1723"/>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2"/>
            <p:cNvSpPr>
              <a:spLocks/>
            </p:cNvSpPr>
            <p:nvPr/>
          </p:nvSpPr>
          <p:spPr bwMode="ltGray">
            <a:xfrm rot="828663">
              <a:off x="242" y="3404"/>
              <a:ext cx="132" cy="167"/>
            </a:xfrm>
            <a:custGeom>
              <a:avLst/>
              <a:gdLst>
                <a:gd name="T0" fmla="*/ 0 w 109"/>
                <a:gd name="T1" fmla="*/ 0 h 156"/>
                <a:gd name="T2" fmla="*/ 26641 w 109"/>
                <a:gd name="T3" fmla="*/ 1 h 156"/>
                <a:gd name="T4" fmla="*/ 101761 w 109"/>
                <a:gd name="T5" fmla="*/ 5 h 156"/>
                <a:gd name="T6" fmla="*/ 202641 w 109"/>
                <a:gd name="T7" fmla="*/ 244 h 156"/>
                <a:gd name="T8" fmla="*/ 320973 w 109"/>
                <a:gd name="T9" fmla="*/ 517 h 156"/>
                <a:gd name="T10" fmla="*/ 428998 w 109"/>
                <a:gd name="T11" fmla="*/ 953 h 156"/>
                <a:gd name="T12" fmla="*/ 527794 w 109"/>
                <a:gd name="T13" fmla="*/ 1534 h 156"/>
                <a:gd name="T14" fmla="*/ 589115 w 109"/>
                <a:gd name="T15" fmla="*/ 2313 h 156"/>
                <a:gd name="T16" fmla="*/ 603793 w 109"/>
                <a:gd name="T17" fmla="*/ 3394 h 156"/>
                <a:gd name="T18" fmla="*/ 575078 w 109"/>
                <a:gd name="T19" fmla="*/ 3394 h 156"/>
                <a:gd name="T20" fmla="*/ 546510 w 109"/>
                <a:gd name="T21" fmla="*/ 3394 h 156"/>
                <a:gd name="T22" fmla="*/ 513453 w 109"/>
                <a:gd name="T23" fmla="*/ 3394 h 156"/>
                <a:gd name="T24" fmla="*/ 474875 w 109"/>
                <a:gd name="T25" fmla="*/ 3277 h 156"/>
                <a:gd name="T26" fmla="*/ 447142 w 109"/>
                <a:gd name="T27" fmla="*/ 3273 h 156"/>
                <a:gd name="T28" fmla="*/ 411712 w 109"/>
                <a:gd name="T29" fmla="*/ 3222 h 156"/>
                <a:gd name="T30" fmla="*/ 363056 w 109"/>
                <a:gd name="T31" fmla="*/ 3110 h 156"/>
                <a:gd name="T32" fmla="*/ 320973 w 109"/>
                <a:gd name="T33" fmla="*/ 2989 h 156"/>
                <a:gd name="T34" fmla="*/ 292523 w 109"/>
                <a:gd name="T35" fmla="*/ 2714 h 156"/>
                <a:gd name="T36" fmla="*/ 292523 w 109"/>
                <a:gd name="T37" fmla="*/ 2414 h 156"/>
                <a:gd name="T38" fmla="*/ 307720 w 109"/>
                <a:gd name="T39" fmla="*/ 2066 h 156"/>
                <a:gd name="T40" fmla="*/ 322711 w 109"/>
                <a:gd name="T41" fmla="*/ 1720 h 156"/>
                <a:gd name="T42" fmla="*/ 307720 w 109"/>
                <a:gd name="T43" fmla="*/ 1339 h 156"/>
                <a:gd name="T44" fmla="*/ 265046 w 109"/>
                <a:gd name="T45" fmla="*/ 929 h 156"/>
                <a:gd name="T46" fmla="*/ 173266 w 109"/>
                <a:gd name="T47" fmla="*/ 50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48724 w 54"/>
                <a:gd name="T5" fmla="*/ 3 h 40"/>
                <a:gd name="T6" fmla="*/ 108730 w 54"/>
                <a:gd name="T7" fmla="*/ 228 h 40"/>
                <a:gd name="T8" fmla="*/ 181526 w 54"/>
                <a:gd name="T9" fmla="*/ 304 h 40"/>
                <a:gd name="T10" fmla="*/ 242633 w 54"/>
                <a:gd name="T11" fmla="*/ 378 h 40"/>
                <a:gd name="T12" fmla="*/ 307396 w 54"/>
                <a:gd name="T13" fmla="*/ 436 h 40"/>
                <a:gd name="T14" fmla="*/ 375706 w 54"/>
                <a:gd name="T15" fmla="*/ 469 h 40"/>
                <a:gd name="T16" fmla="*/ 453442 w 54"/>
                <a:gd name="T17" fmla="*/ 406 h 40"/>
                <a:gd name="T18" fmla="*/ 442996 w 54"/>
                <a:gd name="T19" fmla="*/ 634 h 40"/>
                <a:gd name="T20" fmla="*/ 418241 w 54"/>
                <a:gd name="T21" fmla="*/ 847 h 40"/>
                <a:gd name="T22" fmla="*/ 370998 w 54"/>
                <a:gd name="T23" fmla="*/ 979 h 40"/>
                <a:gd name="T24" fmla="*/ 304111 w 54"/>
                <a:gd name="T25" fmla="*/ 1041 h 40"/>
                <a:gd name="T26" fmla="*/ 233179 w 54"/>
                <a:gd name="T27" fmla="*/ 1031 h 40"/>
                <a:gd name="T28" fmla="*/ 156095 w 54"/>
                <a:gd name="T29" fmla="*/ 837 h 40"/>
                <a:gd name="T30" fmla="*/ 81950 w 54"/>
                <a:gd name="T31" fmla="*/ 54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105 h 237"/>
                <a:gd name="T4" fmla="*/ 1358380 w 257"/>
                <a:gd name="T5" fmla="*/ 222 h 237"/>
                <a:gd name="T6" fmla="*/ 3109085 w 257"/>
                <a:gd name="T7" fmla="*/ 336 h 237"/>
                <a:gd name="T8" fmla="*/ 5570360 w 257"/>
                <a:gd name="T9" fmla="*/ 436 h 237"/>
                <a:gd name="T10" fmla="*/ 9000187 w 257"/>
                <a:gd name="T11" fmla="*/ 531 h 237"/>
                <a:gd name="T12" fmla="*/ 13358547 w 257"/>
                <a:gd name="T13" fmla="*/ 629 h 237"/>
                <a:gd name="T14" fmla="*/ 18923656 w 257"/>
                <a:gd name="T15" fmla="*/ 718 h 237"/>
                <a:gd name="T16" fmla="*/ 25329719 w 257"/>
                <a:gd name="T17" fmla="*/ 793 h 237"/>
                <a:gd name="T18" fmla="*/ 33566025 w 257"/>
                <a:gd name="T19" fmla="*/ 866 h 237"/>
                <a:gd name="T20" fmla="*/ 42880565 w 257"/>
                <a:gd name="T21" fmla="*/ 925 h 237"/>
                <a:gd name="T22" fmla="*/ 52814871 w 257"/>
                <a:gd name="T23" fmla="*/ 974 h 237"/>
                <a:gd name="T24" fmla="*/ 65105378 w 257"/>
                <a:gd name="T25" fmla="*/ 1016 h 237"/>
                <a:gd name="T26" fmla="*/ 78521380 w 257"/>
                <a:gd name="T27" fmla="*/ 1041 h 237"/>
                <a:gd name="T28" fmla="*/ 93859347 w 257"/>
                <a:gd name="T29" fmla="*/ 1055 h 237"/>
                <a:gd name="T30" fmla="*/ 109697235 w 257"/>
                <a:gd name="T31" fmla="*/ 1050 h 237"/>
                <a:gd name="T32" fmla="*/ 128240107 w 257"/>
                <a:gd name="T33" fmla="*/ 1037 h 237"/>
                <a:gd name="T34" fmla="*/ 111993490 w 257"/>
                <a:gd name="T35" fmla="*/ 1009 h 237"/>
                <a:gd name="T36" fmla="*/ 97166609 w 257"/>
                <a:gd name="T37" fmla="*/ 976 h 237"/>
                <a:gd name="T38" fmla="*/ 84855729 w 257"/>
                <a:gd name="T39" fmla="*/ 942 h 237"/>
                <a:gd name="T40" fmla="*/ 73856633 w 257"/>
                <a:gd name="T41" fmla="*/ 910 h 237"/>
                <a:gd name="T42" fmla="*/ 63828191 w 257"/>
                <a:gd name="T43" fmla="*/ 861 h 237"/>
                <a:gd name="T44" fmla="*/ 55920590 w 257"/>
                <a:gd name="T45" fmla="*/ 811 h 237"/>
                <a:gd name="T46" fmla="*/ 48624981 w 257"/>
                <a:gd name="T47" fmla="*/ 755 h 237"/>
                <a:gd name="T48" fmla="*/ 41777883 w 257"/>
                <a:gd name="T49" fmla="*/ 693 h 237"/>
                <a:gd name="T50" fmla="*/ 35625576 w 257"/>
                <a:gd name="T51" fmla="*/ 629 h 237"/>
                <a:gd name="T52" fmla="*/ 30604080 w 257"/>
                <a:gd name="T53" fmla="*/ 552 h 237"/>
                <a:gd name="T54" fmla="*/ 26298515 w 257"/>
                <a:gd name="T55" fmla="*/ 481 h 237"/>
                <a:gd name="T56" fmla="*/ 21583779 w 257"/>
                <a:gd name="T57" fmla="*/ 390 h 237"/>
                <a:gd name="T58" fmla="*/ 16453373 w 257"/>
                <a:gd name="T59" fmla="*/ 304 h 237"/>
                <a:gd name="T60" fmla="*/ 11554212 w 257"/>
                <a:gd name="T61" fmla="*/ 211 h 237"/>
                <a:gd name="T62" fmla="*/ 5836439 w 257"/>
                <a:gd name="T63" fmla="*/ 10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39"/>
            <p:cNvSpPr>
              <a:spLocks/>
            </p:cNvSpPr>
            <p:nvPr/>
          </p:nvSpPr>
          <p:spPr bwMode="ltGray">
            <a:xfrm rot="1584153">
              <a:off x="242" y="756"/>
              <a:ext cx="167" cy="115"/>
            </a:xfrm>
            <a:custGeom>
              <a:avLst/>
              <a:gdLst>
                <a:gd name="T0" fmla="*/ 50968104 w 124"/>
                <a:gd name="T1" fmla="*/ 0 h 110"/>
                <a:gd name="T2" fmla="*/ 81481575 w 124"/>
                <a:gd name="T3" fmla="*/ 795 h 110"/>
                <a:gd name="T4" fmla="*/ 79182519 w 124"/>
                <a:gd name="T5" fmla="*/ 794 h 110"/>
                <a:gd name="T6" fmla="*/ 70341733 w 124"/>
                <a:gd name="T7" fmla="*/ 780 h 110"/>
                <a:gd name="T8" fmla="*/ 58794206 w 124"/>
                <a:gd name="T9" fmla="*/ 752 h 110"/>
                <a:gd name="T10" fmla="*/ 44923113 w 124"/>
                <a:gd name="T11" fmla="*/ 740 h 110"/>
                <a:gd name="T12" fmla="*/ 29563986 w 124"/>
                <a:gd name="T13" fmla="*/ 719 h 110"/>
                <a:gd name="T14" fmla="*/ 16782703 w 124"/>
                <a:gd name="T15" fmla="*/ 726 h 110"/>
                <a:gd name="T16" fmla="*/ 5974498 w 124"/>
                <a:gd name="T17" fmla="*/ 759 h 110"/>
                <a:gd name="T18" fmla="*/ 0 w 124"/>
                <a:gd name="T19" fmla="*/ 815 h 110"/>
                <a:gd name="T20" fmla="*/ 2445778 w 124"/>
                <a:gd name="T21" fmla="*/ 726 h 110"/>
                <a:gd name="T22" fmla="*/ 5373486 w 124"/>
                <a:gd name="T23" fmla="*/ 658 h 110"/>
                <a:gd name="T24" fmla="*/ 10836549 w 124"/>
                <a:gd name="T25" fmla="*/ 607 h 110"/>
                <a:gd name="T26" fmla="*/ 16782703 w 124"/>
                <a:gd name="T27" fmla="*/ 567 h 110"/>
                <a:gd name="T28" fmla="*/ 23808389 w 124"/>
                <a:gd name="T29" fmla="*/ 532 h 110"/>
                <a:gd name="T30" fmla="*/ 30741885 w 124"/>
                <a:gd name="T31" fmla="*/ 527 h 110"/>
                <a:gd name="T32" fmla="*/ 38549677 w 124"/>
                <a:gd name="T33" fmla="*/ 527 h 110"/>
                <a:gd name="T34" fmla="*/ 47383222 w 124"/>
                <a:gd name="T35" fmla="*/ 551 h 110"/>
                <a:gd name="T36" fmla="*/ 48013674 w 124"/>
                <a:gd name="T37" fmla="*/ 527 h 110"/>
                <a:gd name="T38" fmla="*/ 46102020 w 124"/>
                <a:gd name="T39" fmla="*/ 422 h 110"/>
                <a:gd name="T40" fmla="*/ 43980111 w 124"/>
                <a:gd name="T41" fmla="*/ 283 h 110"/>
                <a:gd name="T42" fmla="*/ 43183673 w 124"/>
                <a:gd name="T43" fmla="*/ 221 h 110"/>
                <a:gd name="T44" fmla="*/ 41402377 w 124"/>
                <a:gd name="T45" fmla="*/ 221 h 110"/>
                <a:gd name="T46" fmla="*/ 39816013 w 124"/>
                <a:gd name="T47" fmla="*/ 211 h 110"/>
                <a:gd name="T48" fmla="*/ 38549677 w 124"/>
                <a:gd name="T49" fmla="*/ 185 h 110"/>
                <a:gd name="T50" fmla="*/ 37844580 w 124"/>
                <a:gd name="T51" fmla="*/ 162 h 110"/>
                <a:gd name="T52" fmla="*/ 37844580 w 124"/>
                <a:gd name="T53" fmla="*/ 136 h 110"/>
                <a:gd name="T54" fmla="*/ 38549677 w 124"/>
                <a:gd name="T55" fmla="*/ 109 h 110"/>
                <a:gd name="T56" fmla="*/ 43655578 w 124"/>
                <a:gd name="T57" fmla="*/ 8 h 110"/>
                <a:gd name="T58" fmla="*/ 50968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40"/>
            <p:cNvSpPr>
              <a:spLocks/>
            </p:cNvSpPr>
            <p:nvPr/>
          </p:nvSpPr>
          <p:spPr bwMode="ltGray">
            <a:xfrm rot="1584153">
              <a:off x="574" y="286"/>
              <a:ext cx="147" cy="160"/>
            </a:xfrm>
            <a:custGeom>
              <a:avLst/>
              <a:gdLst>
                <a:gd name="T0" fmla="*/ 0 w 109"/>
                <a:gd name="T1" fmla="*/ 0 h 156"/>
                <a:gd name="T2" fmla="*/ 3440269 w 109"/>
                <a:gd name="T3" fmla="*/ 1 h 156"/>
                <a:gd name="T4" fmla="*/ 12261823 w 109"/>
                <a:gd name="T5" fmla="*/ 5 h 156"/>
                <a:gd name="T6" fmla="*/ 25670058 w 109"/>
                <a:gd name="T7" fmla="*/ 12 h 156"/>
                <a:gd name="T8" fmla="*/ 40561910 w 109"/>
                <a:gd name="T9" fmla="*/ 79 h 156"/>
                <a:gd name="T10" fmla="*/ 54702759 w 109"/>
                <a:gd name="T11" fmla="*/ 129 h 156"/>
                <a:gd name="T12" fmla="*/ 67116218 w 109"/>
                <a:gd name="T13" fmla="*/ 218 h 156"/>
                <a:gd name="T14" fmla="*/ 74685195 w 109"/>
                <a:gd name="T15" fmla="*/ 336 h 156"/>
                <a:gd name="T16" fmla="*/ 76170217 w 109"/>
                <a:gd name="T17" fmla="*/ 487 h 156"/>
                <a:gd name="T18" fmla="*/ 73773446 w 109"/>
                <a:gd name="T19" fmla="*/ 487 h 156"/>
                <a:gd name="T20" fmla="*/ 69716061 w 109"/>
                <a:gd name="T21" fmla="*/ 487 h 156"/>
                <a:gd name="T22" fmla="*/ 64992155 w 109"/>
                <a:gd name="T23" fmla="*/ 487 h 156"/>
                <a:gd name="T24" fmla="*/ 60719426 w 109"/>
                <a:gd name="T25" fmla="*/ 480 h 156"/>
                <a:gd name="T26" fmla="*/ 56479957 w 109"/>
                <a:gd name="T27" fmla="*/ 476 h 156"/>
                <a:gd name="T28" fmla="*/ 51747841 w 109"/>
                <a:gd name="T29" fmla="*/ 468 h 156"/>
                <a:gd name="T30" fmla="*/ 46080126 w 109"/>
                <a:gd name="T31" fmla="*/ 452 h 156"/>
                <a:gd name="T32" fmla="*/ 40561910 w 109"/>
                <a:gd name="T33" fmla="*/ 435 h 156"/>
                <a:gd name="T34" fmla="*/ 36901651 w 109"/>
                <a:gd name="T35" fmla="*/ 392 h 156"/>
                <a:gd name="T36" fmla="*/ 36901651 w 109"/>
                <a:gd name="T37" fmla="*/ 345 h 156"/>
                <a:gd name="T38" fmla="*/ 39437629 w 109"/>
                <a:gd name="T39" fmla="*/ 302 h 156"/>
                <a:gd name="T40" fmla="*/ 41772998 w 109"/>
                <a:gd name="T41" fmla="*/ 247 h 156"/>
                <a:gd name="T42" fmla="*/ 39437629 w 109"/>
                <a:gd name="T43" fmla="*/ 197 h 156"/>
                <a:gd name="T44" fmla="*/ 33823030 w 109"/>
                <a:gd name="T45" fmla="*/ 126 h 156"/>
                <a:gd name="T46" fmla="*/ 22009242 w 109"/>
                <a:gd name="T47" fmla="*/ 7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41"/>
            <p:cNvSpPr>
              <a:spLocks/>
            </p:cNvSpPr>
            <p:nvPr/>
          </p:nvSpPr>
          <p:spPr bwMode="ltGray">
            <a:xfrm rot="1584153">
              <a:off x="236" y="721"/>
              <a:ext cx="62" cy="97"/>
            </a:xfrm>
            <a:custGeom>
              <a:avLst/>
              <a:gdLst>
                <a:gd name="T0" fmla="*/ 21524407 w 46"/>
                <a:gd name="T1" fmla="*/ 0 h 94"/>
                <a:gd name="T2" fmla="*/ 13646917 w 46"/>
                <a:gd name="T3" fmla="*/ 149 h 94"/>
                <a:gd name="T4" fmla="*/ 10125132 w 46"/>
                <a:gd name="T5" fmla="*/ 251 h 94"/>
                <a:gd name="T6" fmla="*/ 7512195 w 46"/>
                <a:gd name="T7" fmla="*/ 328 h 94"/>
                <a:gd name="T8" fmla="*/ 0 w 46"/>
                <a:gd name="T9" fmla="*/ 383 h 94"/>
                <a:gd name="T10" fmla="*/ 8245569 w 46"/>
                <a:gd name="T11" fmla="*/ 360 h 94"/>
                <a:gd name="T12" fmla="*/ 15969721 w 46"/>
                <a:gd name="T13" fmla="*/ 333 h 94"/>
                <a:gd name="T14" fmla="*/ 21629476 w 46"/>
                <a:gd name="T15" fmla="*/ 280 h 94"/>
                <a:gd name="T16" fmla="*/ 27211725 w 46"/>
                <a:gd name="T17" fmla="*/ 232 h 94"/>
                <a:gd name="T18" fmla="*/ 30975812 w 46"/>
                <a:gd name="T19" fmla="*/ 180 h 94"/>
                <a:gd name="T20" fmla="*/ 31355520 w 46"/>
                <a:gd name="T21" fmla="*/ 116 h 94"/>
                <a:gd name="T22" fmla="*/ 29011157 w 46"/>
                <a:gd name="T23" fmla="*/ 15 h 94"/>
                <a:gd name="T24" fmla="*/ 2152440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2666951 w 54"/>
                <a:gd name="T5" fmla="*/ 3 h 40"/>
                <a:gd name="T6" fmla="*/ 5405808 w 54"/>
                <a:gd name="T7" fmla="*/ 8 h 40"/>
                <a:gd name="T8" fmla="*/ 8690868 w 54"/>
                <a:gd name="T9" fmla="*/ 12 h 40"/>
                <a:gd name="T10" fmla="*/ 12247409 w 54"/>
                <a:gd name="T11" fmla="*/ 15 h 40"/>
                <a:gd name="T12" fmla="*/ 16074561 w 54"/>
                <a:gd name="T13" fmla="*/ 17 h 40"/>
                <a:gd name="T14" fmla="*/ 19104740 w 54"/>
                <a:gd name="T15" fmla="*/ 18 h 40"/>
                <a:gd name="T16" fmla="*/ 22663595 w 54"/>
                <a:gd name="T17" fmla="*/ 16 h 40"/>
                <a:gd name="T18" fmla="*/ 22372943 w 54"/>
                <a:gd name="T19" fmla="*/ 79 h 40"/>
                <a:gd name="T20" fmla="*/ 21117071 w 54"/>
                <a:gd name="T21" fmla="*/ 95 h 40"/>
                <a:gd name="T22" fmla="*/ 18596937 w 54"/>
                <a:gd name="T23" fmla="*/ 107 h 40"/>
                <a:gd name="T24" fmla="*/ 15450432 w 54"/>
                <a:gd name="T25" fmla="*/ 113 h 40"/>
                <a:gd name="T26" fmla="*/ 11587824 w 54"/>
                <a:gd name="T27" fmla="*/ 110 h 40"/>
                <a:gd name="T28" fmla="*/ 7845583 w 54"/>
                <a:gd name="T29" fmla="*/ 93 h 40"/>
                <a:gd name="T30" fmla="*/ 4054356 w 54"/>
                <a:gd name="T31" fmla="*/ 69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44"/>
            <p:cNvSpPr>
              <a:spLocks/>
            </p:cNvSpPr>
            <p:nvPr/>
          </p:nvSpPr>
          <p:spPr bwMode="ltGray">
            <a:xfrm rot="1584153">
              <a:off x="56" y="84"/>
              <a:ext cx="804" cy="686"/>
            </a:xfrm>
            <a:custGeom>
              <a:avLst/>
              <a:gdLst>
                <a:gd name="T0" fmla="*/ 11515496 w 596"/>
                <a:gd name="T1" fmla="*/ 1395 h 666"/>
                <a:gd name="T2" fmla="*/ 4267484 w 596"/>
                <a:gd name="T3" fmla="*/ 1298 h 666"/>
                <a:gd name="T4" fmla="*/ 0 w 596"/>
                <a:gd name="T5" fmla="*/ 1094 h 666"/>
                <a:gd name="T6" fmla="*/ 2577708 w 596"/>
                <a:gd name="T7" fmla="*/ 842 h 666"/>
                <a:gd name="T8" fmla="*/ 17944666 w 596"/>
                <a:gd name="T9" fmla="*/ 573 h 666"/>
                <a:gd name="T10" fmla="*/ 48746361 w 596"/>
                <a:gd name="T11" fmla="*/ 321 h 666"/>
                <a:gd name="T12" fmla="*/ 100748800 w 596"/>
                <a:gd name="T13" fmla="*/ 111 h 666"/>
                <a:gd name="T14" fmla="*/ 174830443 w 596"/>
                <a:gd name="T15" fmla="*/ 2 h 666"/>
                <a:gd name="T16" fmla="*/ 269602672 w 596"/>
                <a:gd name="T17" fmla="*/ 9 h 666"/>
                <a:gd name="T18" fmla="*/ 342978112 w 596"/>
                <a:gd name="T19" fmla="*/ 253 h 666"/>
                <a:gd name="T20" fmla="*/ 392572919 w 596"/>
                <a:gd name="T21" fmla="*/ 622 h 666"/>
                <a:gd name="T22" fmla="*/ 418617235 w 596"/>
                <a:gd name="T23" fmla="*/ 1079 h 666"/>
                <a:gd name="T24" fmla="*/ 421841332 w 596"/>
                <a:gd name="T25" fmla="*/ 1554 h 666"/>
                <a:gd name="T26" fmla="*/ 401417792 w 596"/>
                <a:gd name="T27" fmla="*/ 1985 h 666"/>
                <a:gd name="T28" fmla="*/ 359192540 w 596"/>
                <a:gd name="T29" fmla="*/ 2328 h 666"/>
                <a:gd name="T30" fmla="*/ 295510328 w 596"/>
                <a:gd name="T31" fmla="*/ 2511 h 666"/>
                <a:gd name="T32" fmla="*/ 275746105 w 596"/>
                <a:gd name="T33" fmla="*/ 2501 h 666"/>
                <a:gd name="T34" fmla="*/ 312708251 w 596"/>
                <a:gd name="T35" fmla="*/ 2345 h 666"/>
                <a:gd name="T36" fmla="*/ 341453942 w 596"/>
                <a:gd name="T37" fmla="*/ 2054 h 666"/>
                <a:gd name="T38" fmla="*/ 361226422 w 596"/>
                <a:gd name="T39" fmla="*/ 1716 h 666"/>
                <a:gd name="T40" fmla="*/ 368246568 w 596"/>
                <a:gd name="T41" fmla="*/ 1346 h 666"/>
                <a:gd name="T42" fmla="*/ 363998920 w 596"/>
                <a:gd name="T43" fmla="*/ 976 h 666"/>
                <a:gd name="T44" fmla="*/ 343432628 w 596"/>
                <a:gd name="T45" fmla="*/ 659 h 666"/>
                <a:gd name="T46" fmla="*/ 306795794 w 596"/>
                <a:gd name="T47" fmla="*/ 423 h 666"/>
                <a:gd name="T48" fmla="*/ 241814782 w 596"/>
                <a:gd name="T49" fmla="*/ 280 h 666"/>
                <a:gd name="T50" fmla="*/ 174402972 w 596"/>
                <a:gd name="T51" fmla="*/ 228 h 666"/>
                <a:gd name="T52" fmla="*/ 123419625 w 596"/>
                <a:gd name="T53" fmla="*/ 264 h 666"/>
                <a:gd name="T54" fmla="*/ 85886306 w 596"/>
                <a:gd name="T55" fmla="*/ 379 h 666"/>
                <a:gd name="T56" fmla="*/ 59425731 w 596"/>
                <a:gd name="T57" fmla="*/ 565 h 666"/>
                <a:gd name="T58" fmla="*/ 40440412 w 596"/>
                <a:gd name="T59" fmla="*/ 783 h 666"/>
                <a:gd name="T60" fmla="*/ 28269103 w 596"/>
                <a:gd name="T61" fmla="*/ 1028 h 666"/>
                <a:gd name="T62" fmla="*/ 19856963 w 596"/>
                <a:gd name="T63" fmla="*/ 127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678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678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400"/>
            </a:lvl1pPr>
          </a:lstStyle>
          <a:p>
            <a:pPr>
              <a:defRPr/>
            </a:pPr>
            <a:endParaRPr lang="en-US" altLang="zh-TW"/>
          </a:p>
        </p:txBody>
      </p:sp>
      <p:sp>
        <p:nvSpPr>
          <p:cNvPr id="11678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a:defRPr/>
            </a:pPr>
            <a:endParaRPr lang="en-US" altLang="zh-TW"/>
          </a:p>
        </p:txBody>
      </p:sp>
      <p:sp>
        <p:nvSpPr>
          <p:cNvPr id="11678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kumimoji="0" sz="1400"/>
            </a:lvl1pPr>
          </a:lstStyle>
          <a:p>
            <a:fld id="{63B9F899-26B6-47AC-BEC4-3314D49F7BD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418"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9" r:id="rId12"/>
  </p:sldLayoutIdLst>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oia.stust.edu.tw/tc/node/law1" TargetMode="External"/><Relationship Id="rId7" Type="http://schemas.openxmlformats.org/officeDocument/2006/relationships/hyperlink" Target="https://webap.stust.edu.tw/ExchgStuds/Logi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oia.stust.edu.tw/tc/node/law3" TargetMode="External"/><Relationship Id="rId5" Type="http://schemas.openxmlformats.org/officeDocument/2006/relationships/hyperlink" Target="http://oia.stust.edu.tw/tc/node/law4" TargetMode="External"/><Relationship Id="rId4" Type="http://schemas.openxmlformats.org/officeDocument/2006/relationships/hyperlink" Target="http://oia.stust.edu.tw/tc/node/law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oia.stust.edu.tw/tc/node/z2" TargetMode="External"/><Relationship Id="rId2" Type="http://schemas.openxmlformats.org/officeDocument/2006/relationships/hyperlink" Target="http://oia.stust.edu.tw/" TargetMode="External"/><Relationship Id="rId1" Type="http://schemas.openxmlformats.org/officeDocument/2006/relationships/slideLayout" Target="../slideLayouts/slideLayout2.xml"/><Relationship Id="rId4" Type="http://schemas.openxmlformats.org/officeDocument/2006/relationships/hyperlink" Target="http://oia.stust.edu.tw/tc/node/sister_schoo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http://www.tokushima-u.ac.jp/image/header.gif"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b="3402"/>
          <a:stretch/>
        </p:blipFill>
        <p:spPr>
          <a:xfrm>
            <a:off x="9945" y="0"/>
            <a:ext cx="9144000" cy="6858000"/>
          </a:xfrm>
          <a:prstGeom prst="rect">
            <a:avLst/>
          </a:prstGeom>
        </p:spPr>
      </p:pic>
      <p:sp>
        <p:nvSpPr>
          <p:cNvPr id="5" name="標題 1"/>
          <p:cNvSpPr txBox="1">
            <a:spLocks/>
          </p:cNvSpPr>
          <p:nvPr/>
        </p:nvSpPr>
        <p:spPr>
          <a:xfrm>
            <a:off x="541338" y="2132856"/>
            <a:ext cx="7772400" cy="1470025"/>
          </a:xfrm>
          <a:prstGeom prst="rect">
            <a:avLst/>
          </a:prstGeom>
        </p:spPr>
        <p:txBody>
          <a:bodyPr>
            <a:norm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defRPr/>
            </a:pPr>
            <a:endParaRPr lang="en-US" altLang="zh-TW" sz="3600" dirty="0">
              <a:ln>
                <a:solidFill>
                  <a:srgbClr val="0D0E1D"/>
                </a:solidFill>
              </a:ln>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4102" name="副標題 2"/>
          <p:cNvSpPr txBox="1">
            <a:spLocks/>
          </p:cNvSpPr>
          <p:nvPr/>
        </p:nvSpPr>
        <p:spPr bwMode="auto">
          <a:xfrm>
            <a:off x="3707903" y="4859437"/>
            <a:ext cx="542615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a:lnSpc>
                <a:spcPct val="90000"/>
              </a:lnSpc>
              <a:buClr>
                <a:schemeClr val="accent1"/>
              </a:buClr>
              <a:buSzPct val="85000"/>
              <a:buFont typeface="Wingdings 2" panose="05020102010507070707" pitchFamily="18" charset="2"/>
              <a:buChar char=""/>
            </a:pPr>
            <a:endParaRPr kumimoji="0" lang="en-US" altLang="zh-TW" sz="2700" dirty="0">
              <a:solidFill>
                <a:srgbClr val="FF0000"/>
              </a:solidFill>
            </a:endParaRPr>
          </a:p>
          <a:p>
            <a:pPr eaLnBrk="1" hangingPunct="1">
              <a:lnSpc>
                <a:spcPct val="90000"/>
              </a:lnSpc>
              <a:spcBef>
                <a:spcPct val="0"/>
              </a:spcBef>
              <a:buFontTx/>
              <a:buNone/>
            </a:pPr>
            <a:r>
              <a:rPr lang="zh-TW" altLang="en-US" dirty="0">
                <a:solidFill>
                  <a:schemeClr val="bg1"/>
                </a:solidFill>
                <a:latin typeface="微軟正黑體" panose="020B0604030504040204" pitchFamily="34" charset="-120"/>
                <a:ea typeface="微軟正黑體" panose="020B0604030504040204" pitchFamily="34" charset="-120"/>
                <a:cs typeface="華康中圓體"/>
              </a:rPr>
              <a:t>主辦單位</a:t>
            </a:r>
            <a:r>
              <a:rPr lang="en-US" altLang="zh-TW" dirty="0">
                <a:solidFill>
                  <a:schemeClr val="bg1"/>
                </a:solidFill>
                <a:latin typeface="微軟正黑體" panose="020B0604030504040204" pitchFamily="34" charset="-120"/>
                <a:ea typeface="微軟正黑體" panose="020B0604030504040204" pitchFamily="34" charset="-120"/>
                <a:cs typeface="華康中圓體"/>
              </a:rPr>
              <a:t>:</a:t>
            </a:r>
            <a:r>
              <a:rPr lang="zh-TW" altLang="en-US" dirty="0">
                <a:solidFill>
                  <a:schemeClr val="bg1"/>
                </a:solidFill>
                <a:latin typeface="微軟正黑體" panose="020B0604030504040204" pitchFamily="34" charset="-120"/>
                <a:ea typeface="微軟正黑體" panose="020B0604030504040204" pitchFamily="34" charset="-120"/>
                <a:cs typeface="華康中圓體"/>
              </a:rPr>
              <a:t>國際暨兩岸事務處</a:t>
            </a:r>
            <a:endParaRPr lang="en-US" altLang="zh-TW" dirty="0">
              <a:solidFill>
                <a:schemeClr val="bg1"/>
              </a:solidFill>
              <a:latin typeface="微軟正黑體" panose="020B0604030504040204" pitchFamily="34" charset="-120"/>
              <a:ea typeface="微軟正黑體" panose="020B0604030504040204" pitchFamily="34" charset="-120"/>
              <a:cs typeface="華康中圓體"/>
            </a:endParaRPr>
          </a:p>
          <a:p>
            <a:pPr eaLnBrk="1" hangingPunct="1">
              <a:lnSpc>
                <a:spcPct val="90000"/>
              </a:lnSpc>
              <a:spcBef>
                <a:spcPct val="0"/>
              </a:spcBef>
              <a:buFontTx/>
              <a:buNone/>
            </a:pPr>
            <a:r>
              <a:rPr lang="zh-TW" altLang="en-US" dirty="0">
                <a:solidFill>
                  <a:schemeClr val="bg1"/>
                </a:solidFill>
                <a:latin typeface="微軟正黑體" panose="020B0604030504040204" pitchFamily="34" charset="-120"/>
                <a:ea typeface="微軟正黑體" panose="020B0604030504040204" pitchFamily="34" charset="-120"/>
                <a:cs typeface="華康中圓體"/>
              </a:rPr>
              <a:t>時間：</a:t>
            </a:r>
            <a:r>
              <a:rPr lang="en-US" altLang="zh-TW" dirty="0">
                <a:solidFill>
                  <a:schemeClr val="bg1"/>
                </a:solidFill>
                <a:latin typeface="微軟正黑體" panose="020B0604030504040204" pitchFamily="34" charset="-120"/>
                <a:ea typeface="微軟正黑體" panose="020B0604030504040204" pitchFamily="34" charset="-120"/>
                <a:cs typeface="華康中圓體"/>
              </a:rPr>
              <a:t>2024.</a:t>
            </a:r>
            <a:r>
              <a:rPr lang="zh-TW" altLang="en-US" dirty="0">
                <a:solidFill>
                  <a:schemeClr val="bg1"/>
                </a:solidFill>
                <a:latin typeface="微軟正黑體" panose="020B0604030504040204" pitchFamily="34" charset="-120"/>
                <a:ea typeface="微軟正黑體" panose="020B0604030504040204" pitchFamily="34" charset="-120"/>
                <a:cs typeface="華康中圓體"/>
              </a:rPr>
              <a:t> </a:t>
            </a:r>
            <a:r>
              <a:rPr lang="en-US" altLang="zh-TW" dirty="0">
                <a:solidFill>
                  <a:schemeClr val="bg1"/>
                </a:solidFill>
                <a:latin typeface="微軟正黑體" panose="020B0604030504040204" pitchFamily="34" charset="-120"/>
                <a:ea typeface="微軟正黑體" panose="020B0604030504040204" pitchFamily="34" charset="-120"/>
                <a:cs typeface="華康中圓體"/>
              </a:rPr>
              <a:t>05.</a:t>
            </a:r>
            <a:r>
              <a:rPr lang="zh-TW" altLang="en-US" dirty="0">
                <a:solidFill>
                  <a:schemeClr val="bg1"/>
                </a:solidFill>
                <a:latin typeface="微軟正黑體" panose="020B0604030504040204" pitchFamily="34" charset="-120"/>
                <a:ea typeface="微軟正黑體" panose="020B0604030504040204" pitchFamily="34" charset="-120"/>
                <a:cs typeface="華康中圓體"/>
              </a:rPr>
              <a:t> </a:t>
            </a:r>
            <a:r>
              <a:rPr lang="en-US" altLang="zh-TW" dirty="0">
                <a:solidFill>
                  <a:schemeClr val="bg1"/>
                </a:solidFill>
                <a:latin typeface="微軟正黑體" panose="020B0604030504040204" pitchFamily="34" charset="-120"/>
                <a:ea typeface="微軟正黑體" panose="020B0604030504040204" pitchFamily="34" charset="-120"/>
                <a:cs typeface="華康中圓體"/>
              </a:rPr>
              <a:t>01</a:t>
            </a:r>
            <a:r>
              <a:rPr lang="zh-TW" altLang="en-US" dirty="0">
                <a:solidFill>
                  <a:schemeClr val="bg1"/>
                </a:solidFill>
                <a:latin typeface="微軟正黑體" panose="020B0604030504040204" pitchFamily="34" charset="-120"/>
                <a:ea typeface="微軟正黑體" panose="020B0604030504040204" pitchFamily="34" charset="-120"/>
                <a:cs typeface="華康中圓體"/>
              </a:rPr>
              <a:t> 星期三</a:t>
            </a:r>
            <a:endParaRPr lang="en-US" altLang="zh-TW" dirty="0">
              <a:solidFill>
                <a:schemeClr val="bg1"/>
              </a:solidFill>
              <a:latin typeface="微軟正黑體" panose="020B0604030504040204" pitchFamily="34" charset="-120"/>
              <a:ea typeface="微軟正黑體" panose="020B0604030504040204" pitchFamily="34" charset="-120"/>
              <a:cs typeface="華康中圓體"/>
            </a:endParaRPr>
          </a:p>
        </p:txBody>
      </p:sp>
      <p:sp>
        <p:nvSpPr>
          <p:cNvPr id="17" name="副標題 2"/>
          <p:cNvSpPr txBox="1">
            <a:spLocks/>
          </p:cNvSpPr>
          <p:nvPr/>
        </p:nvSpPr>
        <p:spPr bwMode="auto">
          <a:xfrm>
            <a:off x="1115616" y="853373"/>
            <a:ext cx="7846194" cy="315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a:lnSpc>
                <a:spcPct val="90000"/>
              </a:lnSpc>
              <a:buClr>
                <a:schemeClr val="accent1"/>
              </a:buClr>
              <a:buSzPct val="85000"/>
              <a:buFont typeface="Wingdings 2" panose="05020102010507070707" pitchFamily="18" charset="2"/>
              <a:buChar char=""/>
            </a:pPr>
            <a:endParaRPr kumimoji="0" lang="en-US" altLang="zh-TW" sz="4000" dirty="0">
              <a:solidFill>
                <a:srgbClr val="FF0000"/>
              </a:solidFill>
            </a:endParaRPr>
          </a:p>
          <a:p>
            <a:pPr algn="ctr" eaLnBrk="1" hangingPunct="1">
              <a:lnSpc>
                <a:spcPct val="90000"/>
              </a:lnSpc>
              <a:spcBef>
                <a:spcPct val="0"/>
              </a:spcBef>
              <a:buFontTx/>
              <a:buNone/>
            </a:pPr>
            <a:r>
              <a:rPr lang="zh-TW" altLang="en-US" sz="5400" b="1" dirty="0">
                <a:solidFill>
                  <a:schemeClr val="bg1"/>
                </a:solidFill>
                <a:latin typeface="微軟正黑體" panose="020B0604030504040204" pitchFamily="34" charset="-120"/>
                <a:ea typeface="微軟正黑體" panose="020B0604030504040204" pitchFamily="34" charset="-120"/>
                <a:cs typeface="華康中圓體"/>
              </a:rPr>
              <a:t>南臺科技大學</a:t>
            </a:r>
            <a:endParaRPr lang="en-US" altLang="zh-TW" sz="5400" b="1" dirty="0">
              <a:solidFill>
                <a:schemeClr val="bg1"/>
              </a:solidFill>
              <a:latin typeface="微軟正黑體" panose="020B0604030504040204" pitchFamily="34" charset="-120"/>
              <a:ea typeface="微軟正黑體" panose="020B0604030504040204" pitchFamily="34" charset="-120"/>
              <a:cs typeface="華康中圓體"/>
            </a:endParaRPr>
          </a:p>
          <a:p>
            <a:pPr algn="ctr" eaLnBrk="1" hangingPunct="1">
              <a:lnSpc>
                <a:spcPct val="90000"/>
              </a:lnSpc>
              <a:spcBef>
                <a:spcPct val="0"/>
              </a:spcBef>
              <a:buFontTx/>
              <a:buNone/>
            </a:pPr>
            <a:r>
              <a:rPr lang="en-US" altLang="zh-TW" sz="5400" b="1" dirty="0">
                <a:solidFill>
                  <a:schemeClr val="bg1"/>
                </a:solidFill>
                <a:latin typeface="微軟正黑體" panose="020B0604030504040204" pitchFamily="34" charset="-120"/>
                <a:ea typeface="微軟正黑體" panose="020B0604030504040204" pitchFamily="34" charset="-120"/>
                <a:cs typeface="華康中圓體"/>
              </a:rPr>
              <a:t>2024</a:t>
            </a:r>
            <a:r>
              <a:rPr lang="zh-TW" altLang="en-US" sz="5400" b="1" dirty="0">
                <a:solidFill>
                  <a:schemeClr val="bg1"/>
                </a:solidFill>
                <a:latin typeface="微軟正黑體" panose="020B0604030504040204" pitchFamily="34" charset="-120"/>
                <a:ea typeface="微軟正黑體" panose="020B0604030504040204" pitchFamily="34" charset="-120"/>
                <a:cs typeface="華康中圓體"/>
              </a:rPr>
              <a:t>境外研修說明會</a:t>
            </a:r>
            <a:endParaRPr lang="en-US" altLang="zh-TW" sz="5400" b="1" dirty="0">
              <a:solidFill>
                <a:schemeClr val="bg1"/>
              </a:solidFill>
              <a:latin typeface="微軟正黑體" panose="020B0604030504040204" pitchFamily="34" charset="-120"/>
              <a:ea typeface="微軟正黑體" panose="020B0604030504040204" pitchFamily="34" charset="-120"/>
              <a:cs typeface="華康中圓體"/>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7504" y="967248"/>
            <a:ext cx="712876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buFontTx/>
              <a:buNone/>
              <a:defRPr/>
            </a:pPr>
            <a:r>
              <a:rPr lang="en-US" altLang="zh-TW" sz="2800" b="1" kern="0" dirty="0">
                <a:solidFill>
                  <a:schemeClr val="accent5">
                    <a:lumMod val="10000"/>
                  </a:schemeClr>
                </a:solidFill>
                <a:latin typeface="微軟正黑體" panose="020B0604030504040204" pitchFamily="34" charset="-120"/>
                <a:ea typeface="微軟正黑體" panose="020B0604030504040204" pitchFamily="34" charset="-120"/>
              </a:rPr>
              <a:t>1.</a:t>
            </a:r>
            <a:r>
              <a:rPr lang="zh-TW" altLang="en-US" sz="2800" b="1" kern="0" dirty="0">
                <a:solidFill>
                  <a:schemeClr val="accent5">
                    <a:lumMod val="10000"/>
                  </a:schemeClr>
                </a:solidFill>
                <a:latin typeface="微軟正黑體" panose="020B0604030504040204" pitchFamily="34" charset="-120"/>
                <a:ea typeface="微軟正黑體" panose="020B0604030504040204" pitchFamily="34" charset="-120"/>
              </a:rPr>
              <a:t> </a:t>
            </a:r>
            <a:r>
              <a:rPr lang="zh-TW" altLang="en-US" b="1" kern="0" dirty="0">
                <a:solidFill>
                  <a:schemeClr val="accent5">
                    <a:lumMod val="10000"/>
                  </a:schemeClr>
                </a:solidFill>
                <a:latin typeface="微軟正黑體" panose="020B0604030504040204" pitchFamily="34" charset="-120"/>
                <a:ea typeface="微軟正黑體" panose="020B0604030504040204" pitchFamily="34" charset="-120"/>
              </a:rPr>
              <a:t>免學雜費交換生申請及甄選辦法</a:t>
            </a:r>
            <a:endParaRPr lang="en-US" altLang="zh-TW" b="1" kern="0" dirty="0">
              <a:solidFill>
                <a:schemeClr val="accent5">
                  <a:lumMod val="10000"/>
                </a:schemeClr>
              </a:solidFill>
              <a:latin typeface="微軟正黑體" panose="020B0604030504040204" pitchFamily="34" charset="-120"/>
              <a:ea typeface="微軟正黑體" panose="020B0604030504040204" pitchFamily="34" charset="-120"/>
            </a:endParaRPr>
          </a:p>
          <a:p>
            <a:pPr algn="ctr" eaLnBrk="1" hangingPunct="1">
              <a:buFontTx/>
              <a:buNone/>
              <a:defRPr/>
            </a:pPr>
            <a:r>
              <a:rPr lang="zh-TW" altLang="en-US" sz="2400" b="1" kern="0" dirty="0">
                <a:solidFill>
                  <a:schemeClr val="accent5">
                    <a:lumMod val="10000"/>
                  </a:schemeClr>
                </a:solidFill>
                <a:latin typeface="微軟正黑體" panose="020B0604030504040204" pitchFamily="34" charset="-120"/>
                <a:ea typeface="微軟正黑體" panose="020B0604030504040204" pitchFamily="34" charset="-120"/>
              </a:rPr>
              <a:t>    </a:t>
            </a:r>
            <a:r>
              <a:rPr lang="en-US" altLang="zh-TW" sz="2400" b="1" kern="0" dirty="0">
                <a:solidFill>
                  <a:schemeClr val="accent5">
                    <a:lumMod val="10000"/>
                  </a:schemeClr>
                </a:solidFill>
                <a:latin typeface="微軟正黑體" panose="020B0604030504040204" pitchFamily="34" charset="-120"/>
                <a:ea typeface="微軟正黑體" panose="020B0604030504040204" pitchFamily="34" charset="-120"/>
                <a:hlinkClick r:id="rId3"/>
              </a:rPr>
              <a:t>http://oia.stust.edu.tw/tc/node/law1</a:t>
            </a:r>
            <a:r>
              <a:rPr lang="zh-TW" altLang="en-US" sz="2400" b="1" kern="0" dirty="0">
                <a:solidFill>
                  <a:schemeClr val="accent5">
                    <a:lumMod val="10000"/>
                  </a:schemeClr>
                </a:solidFill>
                <a:latin typeface="微軟正黑體" panose="020B0604030504040204" pitchFamily="34" charset="-120"/>
                <a:ea typeface="微軟正黑體" panose="020B0604030504040204" pitchFamily="34" charset="-120"/>
              </a:rPr>
              <a:t> </a:t>
            </a:r>
          </a:p>
        </p:txBody>
      </p:sp>
      <p:sp>
        <p:nvSpPr>
          <p:cNvPr id="5" name="Rectangle 3"/>
          <p:cNvSpPr txBox="1">
            <a:spLocks noChangeArrowheads="1"/>
          </p:cNvSpPr>
          <p:nvPr/>
        </p:nvSpPr>
        <p:spPr bwMode="auto">
          <a:xfrm>
            <a:off x="538637" y="2191421"/>
            <a:ext cx="79216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en-US" altLang="zh-TW" sz="2800" b="1" kern="0" dirty="0">
                <a:solidFill>
                  <a:srgbClr val="0D0E1D"/>
                </a:solidFill>
                <a:latin typeface="微軟正黑體" panose="020B0604030504040204" pitchFamily="34" charset="-120"/>
                <a:ea typeface="微軟正黑體" panose="020B0604030504040204" pitchFamily="34" charset="-120"/>
              </a:rPr>
              <a:t>2.</a:t>
            </a:r>
            <a:r>
              <a:rPr lang="zh-TW" altLang="en-US" sz="2800" b="1" kern="0" dirty="0">
                <a:solidFill>
                  <a:srgbClr val="0D0E1D"/>
                </a:solidFill>
                <a:latin typeface="微軟正黑體" panose="020B0604030504040204" pitchFamily="34" charset="-120"/>
                <a:ea typeface="微軟正黑體" panose="020B0604030504040204" pitchFamily="34" charset="-120"/>
              </a:rPr>
              <a:t> </a:t>
            </a:r>
            <a:r>
              <a:rPr lang="zh-TW" altLang="en-US" b="1" kern="0" dirty="0">
                <a:solidFill>
                  <a:srgbClr val="0D0E1D"/>
                </a:solidFill>
                <a:latin typeface="微軟正黑體" panose="020B0604030504040204" pitchFamily="34" charset="-120"/>
                <a:ea typeface="微軟正黑體" panose="020B0604030504040204" pitchFamily="34" charset="-120"/>
              </a:rPr>
              <a:t>境外研修管理辦法</a:t>
            </a:r>
            <a:endParaRPr lang="en-US" altLang="zh-TW" b="1" kern="0" dirty="0">
              <a:solidFill>
                <a:srgbClr val="0D0E1D"/>
              </a:solidFill>
              <a:latin typeface="微軟正黑體" panose="020B0604030504040204" pitchFamily="34" charset="-120"/>
              <a:ea typeface="微軟正黑體" panose="020B0604030504040204" pitchFamily="34" charset="-120"/>
            </a:endParaRPr>
          </a:p>
          <a:p>
            <a:pPr eaLnBrk="1" hangingPunct="1">
              <a:buFontTx/>
              <a:buNone/>
              <a:defRPr/>
            </a:pPr>
            <a:r>
              <a:rPr lang="zh-TW" altLang="en-US" sz="2400" b="1" kern="0" dirty="0">
                <a:solidFill>
                  <a:srgbClr val="C00000"/>
                </a:solidFill>
                <a:latin typeface="微軟正黑體" panose="020B0604030504040204" pitchFamily="34" charset="-120"/>
                <a:ea typeface="微軟正黑體" panose="020B0604030504040204" pitchFamily="34" charset="-120"/>
              </a:rPr>
              <a:t>    </a:t>
            </a:r>
            <a:r>
              <a:rPr lang="en-US" altLang="zh-TW" sz="2400" b="1" kern="0" dirty="0">
                <a:solidFill>
                  <a:srgbClr val="C00000"/>
                </a:solidFill>
                <a:latin typeface="微軟正黑體" panose="020B0604030504040204" pitchFamily="34" charset="-120"/>
                <a:ea typeface="微軟正黑體" panose="020B0604030504040204" pitchFamily="34" charset="-120"/>
                <a:hlinkClick r:id="rId4"/>
              </a:rPr>
              <a:t>http://oia.stust.edu.tw/tc/node/law2</a:t>
            </a:r>
            <a:r>
              <a:rPr lang="zh-TW" altLang="en-US" sz="2400" b="1" kern="0" dirty="0">
                <a:solidFill>
                  <a:srgbClr val="C00000"/>
                </a:solidFill>
                <a:latin typeface="微軟正黑體" panose="020B0604030504040204" pitchFamily="34" charset="-120"/>
                <a:ea typeface="微軟正黑體" panose="020B0604030504040204" pitchFamily="34" charset="-120"/>
              </a:rPr>
              <a:t> </a:t>
            </a:r>
          </a:p>
        </p:txBody>
      </p:sp>
      <p:sp>
        <p:nvSpPr>
          <p:cNvPr id="6" name="Rectangle 3"/>
          <p:cNvSpPr txBox="1">
            <a:spLocks noChangeArrowheads="1"/>
          </p:cNvSpPr>
          <p:nvPr/>
        </p:nvSpPr>
        <p:spPr bwMode="auto">
          <a:xfrm>
            <a:off x="526270" y="3429000"/>
            <a:ext cx="79216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en-US" altLang="zh-TW" sz="2800" b="1" kern="0" dirty="0">
                <a:solidFill>
                  <a:schemeClr val="accent2">
                    <a:lumMod val="10000"/>
                  </a:schemeClr>
                </a:solidFill>
                <a:latin typeface="微軟正黑體" panose="020B0604030504040204" pitchFamily="34" charset="-120"/>
                <a:ea typeface="微軟正黑體" panose="020B0604030504040204" pitchFamily="34" charset="-120"/>
              </a:rPr>
              <a:t>3.</a:t>
            </a:r>
            <a:r>
              <a:rPr lang="zh-TW" altLang="en-US" sz="2800" b="1" kern="0" dirty="0">
                <a:solidFill>
                  <a:schemeClr val="accent2">
                    <a:lumMod val="10000"/>
                  </a:schemeClr>
                </a:solidFill>
                <a:latin typeface="微軟正黑體" panose="020B0604030504040204" pitchFamily="34" charset="-120"/>
                <a:ea typeface="微軟正黑體" panose="020B0604030504040204" pitchFamily="34" charset="-120"/>
              </a:rPr>
              <a:t> </a:t>
            </a:r>
            <a:r>
              <a:rPr lang="zh-TW" altLang="en-US" b="1" kern="0" dirty="0">
                <a:solidFill>
                  <a:schemeClr val="accent2">
                    <a:lumMod val="10000"/>
                  </a:schemeClr>
                </a:solidFill>
                <a:latin typeface="微軟正黑體" panose="020B0604030504040204" pitchFamily="34" charset="-120"/>
                <a:ea typeface="微軟正黑體" panose="020B0604030504040204" pitchFamily="34" charset="-120"/>
              </a:rPr>
              <a:t>獎學金訊息</a:t>
            </a:r>
            <a:endParaRPr lang="en-US" altLang="zh-TW" b="1" kern="0" dirty="0">
              <a:solidFill>
                <a:schemeClr val="accent2">
                  <a:lumMod val="10000"/>
                </a:schemeClr>
              </a:solidFill>
              <a:latin typeface="微軟正黑體" panose="020B0604030504040204" pitchFamily="34" charset="-120"/>
              <a:ea typeface="微軟正黑體" panose="020B0604030504040204" pitchFamily="34" charset="-120"/>
            </a:endParaRPr>
          </a:p>
          <a:p>
            <a:pPr eaLnBrk="1" hangingPunct="1">
              <a:buFontTx/>
              <a:buNone/>
              <a:defRPr/>
            </a:pPr>
            <a:r>
              <a:rPr lang="zh-TW" altLang="en-US" sz="2400" b="1" kern="0" dirty="0">
                <a:solidFill>
                  <a:schemeClr val="accent2">
                    <a:lumMod val="10000"/>
                  </a:schemeClr>
                </a:solidFill>
                <a:latin typeface="微軟正黑體" panose="020B0604030504040204" pitchFamily="34" charset="-120"/>
                <a:ea typeface="微軟正黑體" panose="020B0604030504040204" pitchFamily="34" charset="-120"/>
              </a:rPr>
              <a:t>    </a:t>
            </a:r>
            <a:r>
              <a:rPr lang="en-US" altLang="zh-TW" sz="2400" b="1" kern="0" dirty="0">
                <a:solidFill>
                  <a:schemeClr val="accent2">
                    <a:lumMod val="10000"/>
                  </a:schemeClr>
                </a:solidFill>
                <a:latin typeface="微軟正黑體" panose="020B0604030504040204" pitchFamily="34" charset="-120"/>
                <a:ea typeface="微軟正黑體" panose="020B0604030504040204" pitchFamily="34" charset="-120"/>
                <a:hlinkClick r:id="rId5"/>
              </a:rPr>
              <a:t>http://oia.stust.edu.tw/tc/node/law4</a:t>
            </a:r>
            <a:endParaRPr lang="en-US" altLang="zh-TW" sz="2400" b="1" kern="0" dirty="0">
              <a:solidFill>
                <a:schemeClr val="accent2">
                  <a:lumMod val="10000"/>
                </a:schemeClr>
              </a:solidFill>
              <a:latin typeface="微軟正黑體" panose="020B0604030504040204" pitchFamily="34" charset="-120"/>
              <a:ea typeface="微軟正黑體" panose="020B0604030504040204" pitchFamily="34" charset="-120"/>
            </a:endParaRPr>
          </a:p>
          <a:p>
            <a:pPr eaLnBrk="1" hangingPunct="1">
              <a:buFontTx/>
              <a:buNone/>
              <a:defRPr/>
            </a:pPr>
            <a:r>
              <a:rPr lang="zh-TW" altLang="en-US" sz="2400" b="1" kern="0" dirty="0">
                <a:solidFill>
                  <a:schemeClr val="accent2">
                    <a:lumMod val="10000"/>
                  </a:schemeClr>
                </a:solidFill>
                <a:latin typeface="微軟正黑體" panose="020B0604030504040204" pitchFamily="34" charset="-120"/>
                <a:ea typeface="微軟正黑體" panose="020B0604030504040204" pitchFamily="34" charset="-120"/>
              </a:rPr>
              <a:t>    </a:t>
            </a:r>
            <a:r>
              <a:rPr lang="en-US" altLang="zh-TW" sz="2400" b="1" kern="0" dirty="0">
                <a:solidFill>
                  <a:schemeClr val="accent2">
                    <a:lumMod val="10000"/>
                  </a:schemeClr>
                </a:solidFill>
                <a:latin typeface="微軟正黑體" panose="020B0604030504040204" pitchFamily="34" charset="-120"/>
                <a:ea typeface="微軟正黑體" panose="020B0604030504040204" pitchFamily="34" charset="-120"/>
                <a:hlinkClick r:id="rId6"/>
              </a:rPr>
              <a:t>http://oia.stust.edu.tw/tc/node/law3</a:t>
            </a:r>
            <a:r>
              <a:rPr lang="zh-TW" altLang="en-US" sz="2400" b="1" kern="0" dirty="0">
                <a:solidFill>
                  <a:schemeClr val="accent2">
                    <a:lumMod val="10000"/>
                  </a:schemeClr>
                </a:solidFill>
                <a:latin typeface="微軟正黑體" panose="020B0604030504040204" pitchFamily="34" charset="-120"/>
                <a:ea typeface="微軟正黑體" panose="020B0604030504040204" pitchFamily="34" charset="-120"/>
              </a:rPr>
              <a:t> </a:t>
            </a:r>
          </a:p>
        </p:txBody>
      </p:sp>
      <p:sp>
        <p:nvSpPr>
          <p:cNvPr id="7" name="Rectangle 3"/>
          <p:cNvSpPr txBox="1">
            <a:spLocks noChangeArrowheads="1"/>
          </p:cNvSpPr>
          <p:nvPr/>
        </p:nvSpPr>
        <p:spPr bwMode="auto">
          <a:xfrm>
            <a:off x="468313" y="204788"/>
            <a:ext cx="79216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buFontTx/>
              <a:buNone/>
              <a:defRPr/>
            </a:pPr>
            <a:r>
              <a:rPr kumimoji="0" lang="en-US" altLang="zh-TW" b="1" kern="0" dirty="0">
                <a:solidFill>
                  <a:srgbClr val="C00000"/>
                </a:solidFill>
                <a:latin typeface="微軟正黑體" panose="020B0604030504040204" pitchFamily="34" charset="-120"/>
                <a:ea typeface="微軟正黑體" panose="020B0604030504040204" pitchFamily="34" charset="-120"/>
              </a:rPr>
              <a:t> </a:t>
            </a:r>
            <a:r>
              <a:rPr kumimoji="0" lang="zh-TW" altLang="en-US" b="1" kern="0" dirty="0">
                <a:solidFill>
                  <a:srgbClr val="C00000"/>
                </a:solidFill>
                <a:latin typeface="微軟正黑體" panose="020B0604030504040204" pitchFamily="34" charset="-120"/>
                <a:ea typeface="微軟正黑體" panose="020B0604030504040204" pitchFamily="34" charset="-120"/>
              </a:rPr>
              <a:t>重要須知─相關辦法</a:t>
            </a:r>
            <a:endParaRPr lang="zh-TW" altLang="en-US" b="1" kern="0" dirty="0">
              <a:solidFill>
                <a:srgbClr val="C00000"/>
              </a:solidFill>
              <a:latin typeface="微軟正黑體" panose="020B0604030504040204" pitchFamily="34" charset="-120"/>
              <a:ea typeface="微軟正黑體" panose="020B0604030504040204" pitchFamily="34" charset="-120"/>
            </a:endParaRPr>
          </a:p>
        </p:txBody>
      </p:sp>
      <p:sp>
        <p:nvSpPr>
          <p:cNvPr id="8" name="Rectangle 3">
            <a:extLst>
              <a:ext uri="{FF2B5EF4-FFF2-40B4-BE49-F238E27FC236}">
                <a16:creationId xmlns:a16="http://schemas.microsoft.com/office/drawing/2014/main" id="{99F94076-C7A5-4B04-BEC6-D690CC394D8D}"/>
              </a:ext>
            </a:extLst>
          </p:cNvPr>
          <p:cNvSpPr txBox="1">
            <a:spLocks noChangeArrowheads="1"/>
          </p:cNvSpPr>
          <p:nvPr/>
        </p:nvSpPr>
        <p:spPr bwMode="auto">
          <a:xfrm>
            <a:off x="556676" y="5085184"/>
            <a:ext cx="8172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en-US" altLang="zh-TW" sz="2800" b="1" kern="0" dirty="0">
                <a:solidFill>
                  <a:srgbClr val="0D0E1D"/>
                </a:solidFill>
                <a:latin typeface="微軟正黑體" panose="020B0604030504040204" pitchFamily="34" charset="-120"/>
                <a:ea typeface="微軟正黑體" panose="020B0604030504040204" pitchFamily="34" charset="-120"/>
              </a:rPr>
              <a:t>4.</a:t>
            </a:r>
            <a:r>
              <a:rPr lang="zh-TW" altLang="en-US" sz="2800" b="1" kern="0" dirty="0">
                <a:solidFill>
                  <a:srgbClr val="0D0E1D"/>
                </a:solidFill>
                <a:latin typeface="微軟正黑體" panose="020B0604030504040204" pitchFamily="34" charset="-120"/>
                <a:ea typeface="微軟正黑體" panose="020B0604030504040204" pitchFamily="34" charset="-120"/>
              </a:rPr>
              <a:t> </a:t>
            </a:r>
            <a:r>
              <a:rPr lang="zh-TW" altLang="en-US" b="1" kern="0" dirty="0">
                <a:solidFill>
                  <a:srgbClr val="0D0E1D"/>
                </a:solidFill>
                <a:latin typeface="微軟正黑體" panose="020B0604030504040204" pitchFamily="34" charset="-120"/>
                <a:ea typeface="微軟正黑體" panose="020B0604030504040204" pitchFamily="34" charset="-120"/>
              </a:rPr>
              <a:t>免學雜費交換生申請網址</a:t>
            </a:r>
            <a:r>
              <a:rPr lang="zh-TW" altLang="en-US" sz="2400" b="1" kern="0" dirty="0">
                <a:solidFill>
                  <a:srgbClr val="C00000"/>
                </a:solidFill>
                <a:latin typeface="微軟正黑體" panose="020B0604030504040204" pitchFamily="34" charset="-120"/>
                <a:ea typeface="微軟正黑體" panose="020B0604030504040204" pitchFamily="34" charset="-120"/>
              </a:rPr>
              <a:t>       </a:t>
            </a:r>
            <a:r>
              <a:rPr lang="en-US" altLang="zh-TW" sz="2400" b="1" kern="0" dirty="0">
                <a:solidFill>
                  <a:schemeClr val="accent2">
                    <a:lumMod val="10000"/>
                  </a:schemeClr>
                </a:solidFill>
                <a:latin typeface="微軟正黑體" panose="020B0604030504040204" pitchFamily="34" charset="-120"/>
                <a:ea typeface="微軟正黑體" panose="020B0604030504040204" pitchFamily="34" charset="-120"/>
                <a:hlinkClick r:id="rId7"/>
              </a:rPr>
              <a:t>https://webap</a:t>
            </a:r>
            <a:r>
              <a:rPr lang="en-US" altLang="zh-TW" sz="2000" b="1" kern="0" dirty="0">
                <a:solidFill>
                  <a:srgbClr val="C00000"/>
                </a:solidFill>
                <a:latin typeface="微軟正黑體" panose="020B0604030504040204" pitchFamily="34" charset="-120"/>
                <a:ea typeface="微軟正黑體" panose="020B0604030504040204" pitchFamily="34" charset="-120"/>
                <a:hlinkClick r:id="rId7"/>
              </a:rPr>
              <a:t>.</a:t>
            </a:r>
            <a:r>
              <a:rPr lang="en-US" altLang="zh-TW" sz="2400" b="1" kern="0" dirty="0">
                <a:solidFill>
                  <a:schemeClr val="accent2">
                    <a:lumMod val="10000"/>
                  </a:schemeClr>
                </a:solidFill>
                <a:latin typeface="微軟正黑體" panose="020B0604030504040204" pitchFamily="34" charset="-120"/>
                <a:ea typeface="微軟正黑體" panose="020B0604030504040204" pitchFamily="34" charset="-120"/>
                <a:hlinkClick r:id="rId7"/>
              </a:rPr>
              <a:t>stust.edu.tw/ExchgStuds/Login.aspx</a:t>
            </a:r>
            <a:r>
              <a:rPr lang="zh-TW" altLang="en-US" sz="2400" b="1" kern="0" dirty="0">
                <a:solidFill>
                  <a:schemeClr val="accent2">
                    <a:lumMod val="10000"/>
                  </a:schemeClr>
                </a:solidFill>
                <a:latin typeface="微軟正黑體" panose="020B0604030504040204" pitchFamily="34" charset="-120"/>
                <a:ea typeface="微軟正黑體" panose="020B0604030504040204" pitchFamily="34" charset="-12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6545" y="546769"/>
            <a:ext cx="8243887" cy="723900"/>
          </a:xfrm>
        </p:spPr>
        <p:txBody>
          <a:bodyPr/>
          <a:lstStyle/>
          <a:p>
            <a:pPr>
              <a:defRPr/>
            </a:pPr>
            <a:r>
              <a:rPr lang="zh-TW" altLang="en-US" dirty="0">
                <a:latin typeface="微軟正黑體" panose="020B0604030504040204" pitchFamily="34" charset="-120"/>
                <a:ea typeface="微軟正黑體" panose="020B0604030504040204" pitchFamily="34" charset="-120"/>
              </a:rPr>
              <a:t>不可不知的重要網頁</a:t>
            </a:r>
          </a:p>
        </p:txBody>
      </p:sp>
      <p:sp>
        <p:nvSpPr>
          <p:cNvPr id="3" name="內容版面配置區 2"/>
          <p:cNvSpPr>
            <a:spLocks noGrp="1"/>
          </p:cNvSpPr>
          <p:nvPr>
            <p:ph idx="1"/>
          </p:nvPr>
        </p:nvSpPr>
        <p:spPr>
          <a:xfrm>
            <a:off x="931168" y="1556793"/>
            <a:ext cx="7529264" cy="4392488"/>
          </a:xfrm>
        </p:spPr>
        <p:txBody>
          <a:bodyPr/>
          <a:lstStyle/>
          <a:p>
            <a:pPr>
              <a:defRPr/>
            </a:pPr>
            <a:r>
              <a:rPr lang="zh-TW" altLang="en-US" dirty="0">
                <a:latin typeface="微軟正黑體" panose="020B0604030504040204" pitchFamily="34" charset="-120"/>
                <a:ea typeface="微軟正黑體" panose="020B0604030504040204" pitchFamily="34" charset="-120"/>
              </a:rPr>
              <a:t>國際暨兩岸事務處網頁</a:t>
            </a:r>
            <a:endParaRPr lang="en-US" altLang="zh-TW" dirty="0">
              <a:latin typeface="微軟正黑體" panose="020B0604030504040204" pitchFamily="34" charset="-120"/>
              <a:ea typeface="微軟正黑體" panose="020B0604030504040204" pitchFamily="34" charset="-120"/>
            </a:endParaRPr>
          </a:p>
          <a:p>
            <a:pPr marL="0" indent="0">
              <a:buFontTx/>
              <a:buNone/>
              <a:defRPr/>
            </a:pPr>
            <a:r>
              <a:rPr lang="zh-TW" altLang="en-US"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hlinkClick r:id="rId2"/>
              </a:rPr>
              <a:t>http://oia.stust.edu.tw/</a:t>
            </a:r>
            <a:r>
              <a:rPr lang="zh-TW" altLang="en-US"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交換學校資訊</a:t>
            </a:r>
            <a:endParaRPr lang="en-US" altLang="zh-TW" dirty="0">
              <a:latin typeface="微軟正黑體" panose="020B0604030504040204" pitchFamily="34" charset="-120"/>
              <a:ea typeface="微軟正黑體" panose="020B0604030504040204" pitchFamily="34" charset="-120"/>
            </a:endParaRPr>
          </a:p>
          <a:p>
            <a:pPr marL="0" indent="0">
              <a:buFontTx/>
              <a:buNone/>
              <a:defRPr/>
            </a:pPr>
            <a:r>
              <a:rPr lang="zh-TW" altLang="en-US"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hlinkClick r:id="rId3"/>
              </a:rPr>
              <a:t>http://oia.stust.edu.tw/tc/node/z2</a:t>
            </a:r>
            <a:r>
              <a:rPr lang="zh-TW" altLang="en-US" sz="2400"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姊妹校網頁</a:t>
            </a:r>
            <a:endParaRPr lang="en-US" altLang="zh-TW" dirty="0">
              <a:latin typeface="微軟正黑體" panose="020B0604030504040204" pitchFamily="34" charset="-120"/>
              <a:ea typeface="微軟正黑體" panose="020B0604030504040204" pitchFamily="34" charset="-120"/>
            </a:endParaRPr>
          </a:p>
          <a:p>
            <a:pPr marL="0" indent="0">
              <a:buFontTx/>
              <a:buNone/>
              <a:defRPr/>
            </a:pPr>
            <a:r>
              <a:rPr lang="zh-TW" altLang="en-US"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hlinkClick r:id="rId4"/>
              </a:rPr>
              <a:t>http://oia.stust.edu.tw/tc/node/sister_school</a:t>
            </a:r>
            <a:endParaRPr lang="en-US" altLang="zh-TW" sz="2400" dirty="0">
              <a:latin typeface="微軟正黑體" panose="020B0604030504040204" pitchFamily="34" charset="-120"/>
              <a:ea typeface="微軟正黑體" panose="020B0604030504040204" pitchFamily="34" charset="-120"/>
            </a:endParaRPr>
          </a:p>
          <a:p>
            <a:pPr marL="0" indent="0">
              <a:buFontTx/>
              <a:buNone/>
              <a:defRPr/>
            </a:pPr>
            <a:endParaRPr lang="zh-TW"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95536" y="509034"/>
            <a:ext cx="7729537" cy="804862"/>
          </a:xfrm>
        </p:spPr>
        <p:txBody>
          <a:bodyPr/>
          <a:lstStyle/>
          <a:p>
            <a:pPr eaLnBrk="1" hangingPunct="1">
              <a:defRPr/>
            </a:pP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國際暨兩岸事務處連絡人</a:t>
            </a:r>
          </a:p>
        </p:txBody>
      </p:sp>
      <p:sp>
        <p:nvSpPr>
          <p:cNvPr id="65539" name="Rectangle 3"/>
          <p:cNvSpPr>
            <a:spLocks noGrp="1" noChangeArrowheads="1"/>
          </p:cNvSpPr>
          <p:nvPr>
            <p:ph type="body" idx="1"/>
          </p:nvPr>
        </p:nvSpPr>
        <p:spPr>
          <a:xfrm>
            <a:off x="468313" y="503238"/>
            <a:ext cx="8002587" cy="5013325"/>
          </a:xfrm>
        </p:spPr>
        <p:txBody>
          <a:bodyPr/>
          <a:lstStyle/>
          <a:p>
            <a:pPr eaLnBrk="1" hangingPunct="1">
              <a:buFontTx/>
              <a:buNone/>
              <a:defRPr/>
            </a:pPr>
            <a:endParaRPr lang="en-US" altLang="zh-TW" dirty="0">
              <a:solidFill>
                <a:srgbClr val="7030A0"/>
              </a:solidFill>
              <a:latin typeface="標楷體" pitchFamily="65" charset="-120"/>
              <a:ea typeface="標楷體" pitchFamily="65" charset="-120"/>
            </a:endParaRPr>
          </a:p>
          <a:p>
            <a:pPr eaLnBrk="1" hangingPunct="1">
              <a:buFontTx/>
              <a:buNone/>
              <a:defRPr/>
            </a:pPr>
            <a:endParaRPr lang="en-US" altLang="zh-TW" dirty="0">
              <a:solidFill>
                <a:srgbClr val="7030A0"/>
              </a:solidFill>
              <a:latin typeface="標楷體" pitchFamily="65" charset="-120"/>
              <a:ea typeface="標楷體" pitchFamily="65" charset="-120"/>
            </a:endParaRPr>
          </a:p>
          <a:p>
            <a:pPr eaLnBrk="1" hangingPunct="1">
              <a:defRPr/>
            </a:pPr>
            <a:r>
              <a:rPr lang="zh-TW" altLang="en-US" sz="2800" b="1" dirty="0">
                <a:latin typeface="微軟正黑體" panose="020B0604030504040204" pitchFamily="34" charset="-120"/>
                <a:ea typeface="微軟正黑體" panose="020B0604030504040204" pitchFamily="34" charset="-120"/>
              </a:rPr>
              <a:t>歐美、澳、韓、泰、印度等交換留學相關諮詢：</a:t>
            </a:r>
            <a:endParaRPr lang="en-US" altLang="zh-TW" sz="2800" b="1" dirty="0">
              <a:latin typeface="微軟正黑體" panose="020B0604030504040204" pitchFamily="34" charset="-120"/>
              <a:ea typeface="微軟正黑體" panose="020B0604030504040204" pitchFamily="34" charset="-120"/>
            </a:endParaRPr>
          </a:p>
          <a:p>
            <a:pPr marL="0" indent="0" eaLnBrk="1" hangingPunct="1">
              <a:buFontTx/>
              <a:buNone/>
              <a:defRPr/>
            </a:pPr>
            <a:r>
              <a:rPr lang="zh-TW" altLang="en-US" sz="2400" b="1" dirty="0">
                <a:solidFill>
                  <a:srgbClr val="7030A0"/>
                </a:solidFill>
                <a:latin typeface="微軟正黑體" panose="020B0604030504040204" pitchFamily="34" charset="-120"/>
                <a:ea typeface="微軟正黑體" panose="020B0604030504040204" pitchFamily="34" charset="-120"/>
              </a:rPr>
              <a:t>     林容璟老師 </a:t>
            </a:r>
            <a:r>
              <a:rPr lang="en-US" altLang="zh-TW" sz="2400" b="1" dirty="0">
                <a:solidFill>
                  <a:srgbClr val="7030A0"/>
                </a:solidFill>
                <a:latin typeface="微軟正黑體" panose="020B0604030504040204" pitchFamily="34" charset="-120"/>
                <a:ea typeface="微軟正黑體" panose="020B0604030504040204" pitchFamily="34" charset="-120"/>
              </a:rPr>
              <a:t>&lt;dorisjclin@stust.edu.tw&gt;</a:t>
            </a:r>
          </a:p>
          <a:p>
            <a:pPr marL="0" indent="0" eaLnBrk="1" hangingPunct="1">
              <a:buFontTx/>
              <a:buNone/>
              <a:defRPr/>
            </a:pPr>
            <a:endParaRPr lang="en-US" altLang="zh-TW" sz="1200" b="1" dirty="0">
              <a:solidFill>
                <a:srgbClr val="7030A0"/>
              </a:solidFill>
              <a:latin typeface="微軟正黑體" panose="020B0604030504040204" pitchFamily="34" charset="-120"/>
              <a:ea typeface="微軟正黑體" panose="020B0604030504040204" pitchFamily="34" charset="-120"/>
            </a:endParaRPr>
          </a:p>
          <a:p>
            <a:pPr eaLnBrk="1" hangingPunct="1">
              <a:defRPr/>
            </a:pPr>
            <a:r>
              <a:rPr lang="zh-TW" altLang="en-US" sz="3000" b="1" dirty="0">
                <a:latin typeface="微軟正黑體" panose="020B0604030504040204" pitchFamily="34" charset="-120"/>
                <a:ea typeface="微軟正黑體" panose="020B0604030504040204" pitchFamily="34" charset="-120"/>
              </a:rPr>
              <a:t>日本交換留學相關諮詢：</a:t>
            </a:r>
          </a:p>
          <a:p>
            <a:pPr marL="0" indent="0" eaLnBrk="1" hangingPunct="1">
              <a:buNone/>
              <a:defRPr/>
            </a:pPr>
            <a:r>
              <a:rPr lang="zh-TW" altLang="en-US" b="1" dirty="0">
                <a:latin typeface="微軟正黑體" panose="020B0604030504040204" pitchFamily="34" charset="-120"/>
                <a:ea typeface="微軟正黑體" panose="020B0604030504040204" pitchFamily="34" charset="-120"/>
              </a:rPr>
              <a:t>    </a:t>
            </a:r>
            <a:r>
              <a:rPr lang="zh-TW" altLang="en-US" sz="2400" b="1" dirty="0">
                <a:solidFill>
                  <a:srgbClr val="7030A0"/>
                </a:solidFill>
                <a:latin typeface="微軟正黑體" panose="020B0604030504040204" pitchFamily="34" charset="-120"/>
                <a:ea typeface="微軟正黑體" panose="020B0604030504040204" pitchFamily="34" charset="-120"/>
              </a:rPr>
              <a:t>李宜佩小姐 </a:t>
            </a:r>
            <a:r>
              <a:rPr lang="en-US" altLang="zh-TW" sz="2400" b="1" dirty="0">
                <a:solidFill>
                  <a:srgbClr val="7030A0"/>
                </a:solidFill>
                <a:latin typeface="微軟正黑體" panose="020B0604030504040204" pitchFamily="34" charset="-120"/>
                <a:ea typeface="微軟正黑體" panose="020B0604030504040204" pitchFamily="34" charset="-120"/>
              </a:rPr>
              <a:t>&lt;yipeilee@stust.edu.tw&gt;</a:t>
            </a:r>
          </a:p>
          <a:p>
            <a:pPr marL="0" indent="0" eaLnBrk="1" hangingPunct="1">
              <a:buFontTx/>
              <a:buNone/>
              <a:defRPr/>
            </a:pPr>
            <a:endParaRPr lang="en-US" altLang="zh-TW" sz="1200" b="1" dirty="0">
              <a:solidFill>
                <a:srgbClr val="7030A0"/>
              </a:solidFill>
              <a:latin typeface="微軟正黑體" panose="020B0604030504040204" pitchFamily="34" charset="-120"/>
              <a:ea typeface="微軟正黑體" panose="020B0604030504040204" pitchFamily="34" charset="-120"/>
            </a:endParaRPr>
          </a:p>
          <a:p>
            <a:pPr eaLnBrk="1" hangingPunct="1">
              <a:defRPr/>
            </a:pPr>
            <a:r>
              <a:rPr lang="zh-TW" altLang="en-US" sz="3000" b="1" dirty="0">
                <a:latin typeface="微軟正黑體" panose="020B0604030504040204" pitchFamily="34" charset="-120"/>
                <a:ea typeface="微軟正黑體" panose="020B0604030504040204" pitchFamily="34" charset="-120"/>
              </a:rPr>
              <a:t>中國交換留學相關諮詢：</a:t>
            </a:r>
            <a:endParaRPr lang="en-US" altLang="zh-TW" sz="3000" b="1" dirty="0">
              <a:latin typeface="微軟正黑體" panose="020B0604030504040204" pitchFamily="34" charset="-120"/>
              <a:ea typeface="微軟正黑體" panose="020B0604030504040204" pitchFamily="34" charset="-120"/>
            </a:endParaRPr>
          </a:p>
          <a:p>
            <a:pPr marL="0" indent="0" eaLnBrk="1" hangingPunct="1">
              <a:buFontTx/>
              <a:buNone/>
              <a:defRPr/>
            </a:pPr>
            <a:r>
              <a:rPr lang="en-US" altLang="zh-TW" sz="2400" b="1" dirty="0">
                <a:solidFill>
                  <a:srgbClr val="7030A0"/>
                </a:solidFill>
                <a:latin typeface="微軟正黑體" panose="020B0604030504040204" pitchFamily="34" charset="-120"/>
                <a:ea typeface="微軟正黑體" panose="020B0604030504040204" pitchFamily="34" charset="-120"/>
              </a:rPr>
              <a:t>     </a:t>
            </a:r>
            <a:r>
              <a:rPr lang="zh-TW" altLang="en-US" sz="2400" b="1" dirty="0">
                <a:solidFill>
                  <a:srgbClr val="7030A0"/>
                </a:solidFill>
                <a:latin typeface="微軟正黑體" panose="020B0604030504040204" pitchFamily="34" charset="-120"/>
                <a:ea typeface="微軟正黑體" panose="020B0604030504040204" pitchFamily="34" charset="-120"/>
              </a:rPr>
              <a:t>張曉櫻小姐 </a:t>
            </a:r>
            <a:r>
              <a:rPr lang="en-US" altLang="zh-TW" sz="2400" b="1" dirty="0">
                <a:solidFill>
                  <a:srgbClr val="7030A0"/>
                </a:solidFill>
                <a:latin typeface="微軟正黑體" panose="020B0604030504040204" pitchFamily="34" charset="-120"/>
                <a:ea typeface="微軟正黑體" panose="020B0604030504040204" pitchFamily="34" charset="-120"/>
              </a:rPr>
              <a:t>&lt;sakuramini@stust.edu.tw&gt;</a:t>
            </a:r>
            <a:endParaRPr lang="zh-TW" altLang="en-US" sz="2400" b="1" dirty="0">
              <a:solidFill>
                <a:srgbClr val="7030A0"/>
              </a:solidFill>
              <a:latin typeface="微軟正黑體" panose="020B0604030504040204" pitchFamily="34" charset="-120"/>
              <a:ea typeface="微軟正黑體" panose="020B0604030504040204" pitchFamily="34" charset="-120"/>
            </a:endParaRPr>
          </a:p>
          <a:p>
            <a:pPr eaLnBrk="1" hangingPunct="1">
              <a:buFontTx/>
              <a:buNone/>
              <a:defRPr/>
            </a:pPr>
            <a:r>
              <a:rPr lang="zh-TW" altLang="en-US" b="1" dirty="0">
                <a:latin typeface="標楷體" pitchFamily="65" charset="-120"/>
                <a:ea typeface="標楷體" pitchFamily="65" charset="-120"/>
              </a:rPr>
              <a:t>  </a:t>
            </a:r>
            <a:endParaRPr lang="en-US" altLang="zh-TW" b="1" dirty="0">
              <a:solidFill>
                <a:srgbClr val="7030A0"/>
              </a:solidFill>
              <a:latin typeface="標楷體" pitchFamily="65" charset="-120"/>
              <a:ea typeface="標楷體" pitchFamily="65" charset="-120"/>
            </a:endParaRPr>
          </a:p>
          <a:p>
            <a:pPr eaLnBrk="1" hangingPunct="1">
              <a:buFontTx/>
              <a:buNone/>
              <a:defRPr/>
            </a:pPr>
            <a:endParaRPr lang="en-US" altLang="zh-TW" b="1" dirty="0">
              <a:latin typeface="標楷體" pitchFamily="65" charset="-120"/>
              <a:ea typeface="標楷體" pitchFamily="65" charset="-120"/>
            </a:endParaRPr>
          </a:p>
          <a:p>
            <a:pPr eaLnBrk="1" hangingPunct="1">
              <a:buFontTx/>
              <a:buNone/>
              <a:defRPr/>
            </a:pPr>
            <a:endParaRPr lang="en-US" altLang="zh-TW" b="1" dirty="0">
              <a:latin typeface="標楷體" pitchFamily="65" charset="-120"/>
              <a:ea typeface="標楷體" pitchFamily="65" charset="-120"/>
            </a:endParaRPr>
          </a:p>
          <a:p>
            <a:pPr eaLnBrk="1" hangingPunct="1">
              <a:defRPr/>
            </a:pPr>
            <a:endParaRPr lang="en-US" altLang="zh-TW" dirty="0">
              <a:latin typeface="標楷體" pitchFamily="65" charset="-120"/>
              <a:ea typeface="標楷體" pitchFamily="65" charset="-120"/>
            </a:endParaRPr>
          </a:p>
        </p:txBody>
      </p:sp>
      <p:pic>
        <p:nvPicPr>
          <p:cNvPr id="14340" name="Picture 5" descr="g-ob_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2" y="4383088"/>
            <a:ext cx="170338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3051175" y="5805488"/>
            <a:ext cx="5832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1" hangingPunct="1">
              <a:spcBef>
                <a:spcPct val="50000"/>
              </a:spcBef>
              <a:buFontTx/>
              <a:buNone/>
            </a:pPr>
            <a:r>
              <a:rPr lang="zh-TW" altLang="en-US" sz="2800" b="1">
                <a:solidFill>
                  <a:srgbClr val="008000"/>
                </a:solidFill>
                <a:latin typeface="微軟正黑體" panose="020B0604030504040204" pitchFamily="34" charset="-120"/>
                <a:ea typeface="微軟正黑體" panose="020B0604030504040204" pitchFamily="34" charset="-120"/>
              </a:rPr>
              <a:t>有任何相關問題，歡迎隨時洽詢</a:t>
            </a:r>
            <a:r>
              <a:rPr lang="en-US" altLang="zh-TW" sz="2800" b="1">
                <a:solidFill>
                  <a:srgbClr val="008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1750"/>
            <a:ext cx="8208962" cy="723900"/>
          </a:xfrm>
        </p:spPr>
        <p:txBody>
          <a:bodyPr/>
          <a:lstStyle/>
          <a:p>
            <a:pPr>
              <a:defRPr/>
            </a:pPr>
            <a:r>
              <a:rPr lang="zh-TW" altLang="en-US" sz="3600" dirty="0">
                <a:latin typeface="微軟正黑體" panose="020B0604030504040204" pitchFamily="34" charset="-120"/>
                <a:ea typeface="微軟正黑體" panose="020B0604030504040204" pitchFamily="34" charset="-120"/>
              </a:rPr>
              <a:t>常見問題</a:t>
            </a:r>
          </a:p>
        </p:txBody>
      </p:sp>
      <p:sp>
        <p:nvSpPr>
          <p:cNvPr id="37891" name="內容版面配置區 2"/>
          <p:cNvSpPr>
            <a:spLocks noGrp="1"/>
          </p:cNvSpPr>
          <p:nvPr>
            <p:ph idx="1"/>
          </p:nvPr>
        </p:nvSpPr>
        <p:spPr>
          <a:xfrm>
            <a:off x="467544" y="836712"/>
            <a:ext cx="8497192" cy="5616624"/>
          </a:xfrm>
        </p:spPr>
        <p:txBody>
          <a:bodyPr/>
          <a:lstStyle/>
          <a:p>
            <a:pPr marL="0" indent="0">
              <a:buNone/>
              <a:defRPr/>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 出國要花多少錢</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有沒有補助</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 學校會幫我代辦嗎</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會幫我選學校嗎</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 要去多久</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一學期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一學年</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還是更長</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 出國南臺是否要先休學</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要延畢嗎</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會延畢嗎</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zh-TW" altLang="en-US" sz="2800" dirty="0">
                <a:latin typeface="微軟正黑體" panose="020B0604030504040204" pitchFamily="34" charset="-120"/>
                <a:ea typeface="微軟正黑體" panose="020B0604030504040204" pitchFamily="34" charset="-120"/>
              </a:rPr>
              <a:t>    國外修課學分都可以抵免南臺畢業學分嗎</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 到國外都是住宿嗎</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有接待家庭嗎</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 免學雜費交換是不是也不必付南臺學費</a:t>
            </a:r>
            <a:r>
              <a:rPr lang="en-US" altLang="zh-TW" sz="2800" dirty="0">
                <a:latin typeface="微軟正黑體" panose="020B0604030504040204" pitchFamily="34" charset="-120"/>
                <a:ea typeface="微軟正黑體" panose="020B0604030504040204" pitchFamily="34" charset="-120"/>
              </a:rPr>
              <a:t>?</a:t>
            </a:r>
          </a:p>
          <a:p>
            <a:pPr marL="0" indent="0">
              <a:buFontTx/>
              <a:buNone/>
              <a:defRPr/>
            </a:pPr>
            <a:r>
              <a:rPr lang="zh-TW" altLang="en-US" sz="2800" dirty="0">
                <a:latin typeface="微軟正黑體" panose="020B0604030504040204" pitchFamily="34" charset="-120"/>
                <a:ea typeface="微軟正黑體" panose="020B0604030504040204" pitchFamily="34" charset="-120"/>
              </a:rPr>
              <a:t>    就貸怎麼辦</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服務學習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專題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實習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選課怎麼辦</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 男生的話</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兵役怎麼處理</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8.</a:t>
            </a:r>
            <a:r>
              <a:rPr lang="zh-TW" altLang="en-US" sz="2800" dirty="0">
                <a:latin typeface="微軟正黑體" panose="020B0604030504040204" pitchFamily="34" charset="-120"/>
                <a:ea typeface="微軟正黑體" panose="020B0604030504040204" pitchFamily="34" charset="-120"/>
              </a:rPr>
              <a:t> 可以自己找想就讀的國外學校嗎</a:t>
            </a:r>
            <a:r>
              <a:rPr lang="en-US" altLang="zh-TW" sz="2800" dirty="0">
                <a:latin typeface="微軟正黑體" panose="020B0604030504040204" pitchFamily="34" charset="-120"/>
                <a:ea typeface="微軟正黑體" panose="020B0604030504040204" pitchFamily="34" charset="-120"/>
              </a:rPr>
              <a:t>?</a:t>
            </a:r>
          </a:p>
          <a:p>
            <a:pPr marL="0" indent="0">
              <a:buNone/>
              <a:defRPr/>
            </a:pPr>
            <a:r>
              <a:rPr lang="en-US" altLang="zh-TW" sz="2800" dirty="0">
                <a:latin typeface="微軟正黑體" panose="020B0604030504040204" pitchFamily="34" charset="-120"/>
                <a:ea typeface="微軟正黑體" panose="020B0604030504040204" pitchFamily="34" charset="-120"/>
              </a:rPr>
              <a:t>9.</a:t>
            </a:r>
            <a:r>
              <a:rPr lang="zh-TW" altLang="en-US" sz="2800" dirty="0">
                <a:latin typeface="微軟正黑體" panose="020B0604030504040204" pitchFamily="34" charset="-120"/>
                <a:ea typeface="微軟正黑體" panose="020B0604030504040204" pitchFamily="34" charset="-120"/>
              </a:rPr>
              <a:t> 申請免學雜費交換生是否一定會錄取</a:t>
            </a:r>
            <a:r>
              <a:rPr lang="en-US" altLang="zh-TW" sz="2800" dirty="0">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322" y="40804"/>
            <a:ext cx="8208962" cy="723900"/>
          </a:xfrm>
        </p:spPr>
        <p:txBody>
          <a:bodyPr/>
          <a:lstStyle/>
          <a:p>
            <a:pPr>
              <a:defRPr/>
            </a:pPr>
            <a:r>
              <a:rPr lang="zh-TW" altLang="en-US" sz="3600" dirty="0">
                <a:latin typeface="微軟正黑體" panose="020B0604030504040204" pitchFamily="34" charset="-120"/>
                <a:ea typeface="微軟正黑體" panose="020B0604030504040204" pitchFamily="34" charset="-120"/>
              </a:rPr>
              <a:t>常見問題</a:t>
            </a:r>
          </a:p>
        </p:txBody>
      </p:sp>
      <p:sp>
        <p:nvSpPr>
          <p:cNvPr id="34819" name="內容版面配置區 2"/>
          <p:cNvSpPr>
            <a:spLocks noGrp="1"/>
          </p:cNvSpPr>
          <p:nvPr>
            <p:ph idx="1"/>
          </p:nvPr>
        </p:nvSpPr>
        <p:spPr>
          <a:xfrm>
            <a:off x="332322" y="764704"/>
            <a:ext cx="8479355" cy="5788297"/>
          </a:xfrm>
        </p:spPr>
        <p:txBody>
          <a:bodyPr/>
          <a:lstStyle/>
          <a:p>
            <a:pPr marL="0" indent="0">
              <a:buNone/>
            </a:pP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 英文不好但很想出國可以嗎</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 用</a:t>
            </a:r>
            <a:r>
              <a:rPr lang="en-US" altLang="zh-TW" sz="2800" dirty="0">
                <a:latin typeface="微軟正黑體" panose="020B0604030504040204" pitchFamily="34" charset="-120"/>
                <a:ea typeface="微軟正黑體" panose="020B0604030504040204" pitchFamily="34" charset="-120"/>
              </a:rPr>
              <a:t>TOEIC</a:t>
            </a:r>
            <a:r>
              <a:rPr lang="zh-TW" altLang="en-US" sz="2800" dirty="0">
                <a:latin typeface="微軟正黑體" panose="020B0604030504040204" pitchFamily="34" charset="-120"/>
                <a:ea typeface="微軟正黑體" panose="020B0604030504040204" pitchFamily="34" charset="-120"/>
              </a:rPr>
              <a:t>申請行嗎</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11.</a:t>
            </a:r>
            <a:r>
              <a:rPr lang="zh-TW" altLang="en-US" sz="2800" dirty="0">
                <a:latin typeface="微軟正黑體" panose="020B0604030504040204" pitchFamily="34" charset="-120"/>
                <a:ea typeface="微軟正黑體" panose="020B0604030504040204" pitchFamily="34" charset="-120"/>
              </a:rPr>
              <a:t> 交換學生可以打工嗎</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 可否選擇非本科系的國外系所或科目研修</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13.</a:t>
            </a:r>
            <a:r>
              <a:rPr lang="zh-TW" altLang="en-US" sz="2800" dirty="0">
                <a:latin typeface="微軟正黑體" panose="020B0604030504040204" pitchFamily="34" charset="-120"/>
                <a:ea typeface="微軟正黑體" panose="020B0604030504040204" pitchFamily="34" charset="-120"/>
              </a:rPr>
              <a:t> 可否同時申請英語、日語及大陸姐妹校</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14.</a:t>
            </a:r>
            <a:r>
              <a:rPr lang="zh-TW" altLang="en-US" sz="2800" dirty="0">
                <a:latin typeface="微軟正黑體" panose="020B0604030504040204" pitchFamily="34" charset="-120"/>
                <a:ea typeface="微軟正黑體" panose="020B0604030504040204" pitchFamily="34" charset="-120"/>
              </a:rPr>
              <a:t> 應屆畢業生還沒收到國外成績單是否可畢業</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15.</a:t>
            </a:r>
            <a:r>
              <a:rPr lang="zh-TW" altLang="en-US" sz="2800" dirty="0">
                <a:latin typeface="微軟正黑體" panose="020B0604030504040204" pitchFamily="34" charset="-120"/>
                <a:ea typeface="微軟正黑體" panose="020B0604030504040204" pitchFamily="34" charset="-120"/>
              </a:rPr>
              <a:t> 出國前學分要不要先通通修完</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16.</a:t>
            </a:r>
            <a:r>
              <a:rPr lang="zh-TW" altLang="en-US" sz="2800" dirty="0">
                <a:latin typeface="微軟正黑體" panose="020B0604030504040204" pitchFamily="34" charset="-120"/>
                <a:ea typeface="微軟正黑體" panose="020B0604030504040204" pitchFamily="34" charset="-120"/>
              </a:rPr>
              <a:t> 哪間學校的世界排名最好</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17.</a:t>
            </a:r>
            <a:r>
              <a:rPr lang="zh-TW" altLang="en-US" sz="2800" dirty="0">
                <a:latin typeface="微軟正黑體" panose="020B0604030504040204" pitchFamily="34" charset="-120"/>
                <a:ea typeface="微軟正黑體" panose="020B0604030504040204" pitchFamily="34" charset="-120"/>
              </a:rPr>
              <a:t> 學校有多少交換名額</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怎麼計算</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18.</a:t>
            </a:r>
            <a:r>
              <a:rPr lang="zh-TW" altLang="en-US" sz="2800" dirty="0">
                <a:latin typeface="微軟正黑體" panose="020B0604030504040204" pitchFamily="34" charset="-120"/>
                <a:ea typeface="微軟正黑體" panose="020B0604030504040204" pitchFamily="34" charset="-120"/>
              </a:rPr>
              <a:t> 有建議最輕鬆簡單的申請方式嗎</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19.</a:t>
            </a:r>
            <a:r>
              <a:rPr lang="zh-TW" altLang="en-US" sz="2800" dirty="0">
                <a:latin typeface="微軟正黑體" panose="020B0604030504040204" pitchFamily="34" charset="-120"/>
                <a:ea typeface="微軟正黑體" panose="020B0604030504040204" pitchFamily="34" charset="-120"/>
              </a:rPr>
              <a:t> 海外研習組可否去大陸研修</a:t>
            </a:r>
            <a:r>
              <a:rPr lang="en-US" altLang="zh-TW" sz="2800" dirty="0">
                <a:latin typeface="微軟正黑體" panose="020B0604030504040204" pitchFamily="34" charset="-120"/>
                <a:ea typeface="微軟正黑體" panose="020B0604030504040204" pitchFamily="34" charset="-120"/>
              </a:rPr>
              <a:t>?</a:t>
            </a:r>
          </a:p>
          <a:p>
            <a:pPr marL="0" indent="0">
              <a:buNone/>
            </a:pPr>
            <a:r>
              <a:rPr lang="en-US" altLang="zh-TW" sz="2800" dirty="0">
                <a:latin typeface="微軟正黑體" panose="020B0604030504040204" pitchFamily="34" charset="-120"/>
                <a:ea typeface="微軟正黑體" panose="020B0604030504040204" pitchFamily="34" charset="-120"/>
              </a:rPr>
              <a:t>20. </a:t>
            </a:r>
            <a:r>
              <a:rPr lang="zh-TW" altLang="en-US" sz="2800" dirty="0">
                <a:latin typeface="微軟正黑體" panose="020B0604030504040204" pitchFamily="34" charset="-120"/>
                <a:ea typeface="微軟正黑體" panose="020B0604030504040204" pitchFamily="34" charset="-120"/>
              </a:rPr>
              <a:t>不缺畢業學分就不必返校交心得吧</a:t>
            </a:r>
            <a:r>
              <a:rPr lang="en-US" altLang="zh-TW" sz="2800" dirty="0">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40444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字版面配置區 2"/>
          <p:cNvSpPr>
            <a:spLocks noGrp="1"/>
          </p:cNvSpPr>
          <p:nvPr>
            <p:ph type="body" idx="1"/>
          </p:nvPr>
        </p:nvSpPr>
        <p:spPr>
          <a:xfrm>
            <a:off x="1691680" y="2204864"/>
            <a:ext cx="6336704" cy="1500188"/>
          </a:xfrm>
        </p:spPr>
        <p:txBody>
          <a:bodyPr/>
          <a:lstStyle/>
          <a:p>
            <a:r>
              <a:rPr lang="zh-TW" altLang="en-US" sz="4000" b="1" dirty="0">
                <a:solidFill>
                  <a:srgbClr val="0033CC"/>
                </a:solidFill>
                <a:latin typeface="微軟正黑體" panose="020B0604030504040204" pitchFamily="34" charset="-120"/>
                <a:ea typeface="微軟正黑體" panose="020B0604030504040204" pitchFamily="34" charset="-120"/>
              </a:rPr>
              <a:t>第三部份</a:t>
            </a:r>
            <a:r>
              <a:rPr lang="en-US" altLang="zh-TW" sz="4000" b="1" dirty="0">
                <a:solidFill>
                  <a:srgbClr val="0033CC"/>
                </a:solidFill>
                <a:latin typeface="微軟正黑體" panose="020B0604030504040204" pitchFamily="34" charset="-120"/>
                <a:ea typeface="微軟正黑體" panose="020B0604030504040204" pitchFamily="34" charset="-120"/>
              </a:rPr>
              <a:t>:</a:t>
            </a:r>
            <a:r>
              <a:rPr lang="zh-TW" altLang="en-US" sz="4000" b="1" dirty="0">
                <a:solidFill>
                  <a:srgbClr val="0033CC"/>
                </a:solidFill>
                <a:latin typeface="微軟正黑體" panose="020B0604030504040204" pitchFamily="34" charset="-120"/>
                <a:ea typeface="微軟正黑體" panose="020B0604030504040204" pitchFamily="34" charset="-120"/>
              </a:rPr>
              <a:t> 自行閱讀部分 </a:t>
            </a:r>
          </a:p>
          <a:p>
            <a:endParaRPr lang="zh-TW" altLang="en-US" dirty="0"/>
          </a:p>
        </p:txBody>
      </p:sp>
      <p:pic>
        <p:nvPicPr>
          <p:cNvPr id="23555" name="Picture 4" descr="free_030_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300663"/>
            <a:ext cx="7416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字版面配置區 2"/>
          <p:cNvSpPr>
            <a:spLocks noGrp="1"/>
          </p:cNvSpPr>
          <p:nvPr>
            <p:ph type="body" idx="1"/>
          </p:nvPr>
        </p:nvSpPr>
        <p:spPr>
          <a:xfrm>
            <a:off x="684213" y="2492375"/>
            <a:ext cx="8097837" cy="1500188"/>
          </a:xfrm>
        </p:spPr>
        <p:txBody>
          <a:bodyPr/>
          <a:lstStyle/>
          <a:p>
            <a:pPr algn="ctr"/>
            <a:r>
              <a:rPr lang="zh-TW" altLang="en-US" sz="4000" b="1" dirty="0">
                <a:solidFill>
                  <a:srgbClr val="0033CC"/>
                </a:solidFill>
                <a:latin typeface="微軟正黑體" panose="020B0604030504040204" pitchFamily="34" charset="-120"/>
                <a:ea typeface="微軟正黑體" panose="020B0604030504040204" pitchFamily="34" charset="-120"/>
              </a:rPr>
              <a:t>歐美海外研習學校介紹</a:t>
            </a:r>
          </a:p>
          <a:p>
            <a:endParaRPr lang="zh-TW" altLang="en-US" dirty="0"/>
          </a:p>
        </p:txBody>
      </p:sp>
      <p:pic>
        <p:nvPicPr>
          <p:cNvPr id="23555" name="Picture 4" descr="free_030_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300663"/>
            <a:ext cx="7416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3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390525"/>
            <a:ext cx="8243887" cy="661988"/>
          </a:xfrm>
        </p:spPr>
        <p:txBody>
          <a:bodyPr/>
          <a:lstStyle/>
          <a:p>
            <a:pPr>
              <a:defRPr/>
            </a:pPr>
            <a:r>
              <a:rPr lang="zh-TW" altLang="en-US" sz="4000" b="1" dirty="0">
                <a:solidFill>
                  <a:srgbClr val="0033CC"/>
                </a:solidFill>
                <a:latin typeface="微軟正黑體" panose="020B0604030504040204" pitchFamily="34" charset="-120"/>
                <a:ea typeface="微軟正黑體" panose="020B0604030504040204" pitchFamily="34" charset="-120"/>
              </a:rPr>
              <a:t>選校資訊</a:t>
            </a:r>
            <a:r>
              <a:rPr lang="en-US" altLang="zh-TW" sz="4000" b="1" dirty="0">
                <a:solidFill>
                  <a:srgbClr val="0033CC"/>
                </a:solidFill>
                <a:latin typeface="微軟正黑體" panose="020B0604030504040204" pitchFamily="34" charset="-120"/>
                <a:ea typeface="微軟正黑體" panose="020B0604030504040204" pitchFamily="34" charset="-120"/>
              </a:rPr>
              <a:t>2</a:t>
            </a:r>
            <a:r>
              <a:rPr lang="zh-TW" altLang="en-US" sz="4000" b="1" dirty="0">
                <a:solidFill>
                  <a:srgbClr val="0033CC"/>
                </a:solidFill>
                <a:latin typeface="微軟正黑體" panose="020B0604030504040204" pitchFamily="34" charset="-120"/>
                <a:ea typeface="微軟正黑體" panose="020B0604030504040204" pitchFamily="34" charset="-120"/>
              </a:rPr>
              <a:t> </a:t>
            </a:r>
            <a:r>
              <a:rPr lang="en-US" altLang="zh-TW" sz="4000" b="1" dirty="0">
                <a:solidFill>
                  <a:srgbClr val="0033CC"/>
                </a:solidFill>
                <a:latin typeface="微軟正黑體" panose="020B0604030504040204" pitchFamily="34" charset="-120"/>
                <a:ea typeface="微軟正黑體" panose="020B0604030504040204" pitchFamily="34" charset="-120"/>
              </a:rPr>
              <a:t>– </a:t>
            </a:r>
            <a:r>
              <a:rPr lang="zh-TW" altLang="en-US" sz="4000" b="1" dirty="0">
                <a:solidFill>
                  <a:srgbClr val="0033CC"/>
                </a:solidFill>
                <a:latin typeface="微軟正黑體" panose="020B0604030504040204" pitchFamily="34" charset="-120"/>
                <a:ea typeface="微軟正黑體" panose="020B0604030504040204" pitchFamily="34" charset="-120"/>
              </a:rPr>
              <a:t>免學雜費交換校</a:t>
            </a:r>
            <a:endParaRPr lang="zh-TW" altLang="en-US" sz="4000" dirty="0">
              <a:latin typeface="微軟正黑體" panose="020B0604030504040204" pitchFamily="34" charset="-120"/>
              <a:ea typeface="微軟正黑體" panose="020B0604030504040204" pitchFamily="34" charset="-120"/>
            </a:endParaRPr>
          </a:p>
        </p:txBody>
      </p:sp>
      <p:sp>
        <p:nvSpPr>
          <p:cNvPr id="26627" name="內容版面配置區 2"/>
          <p:cNvSpPr>
            <a:spLocks noGrp="1"/>
          </p:cNvSpPr>
          <p:nvPr>
            <p:ph idx="1"/>
          </p:nvPr>
        </p:nvSpPr>
        <p:spPr>
          <a:xfrm>
            <a:off x="430212" y="1057113"/>
            <a:ext cx="8534275" cy="5612247"/>
          </a:xfrm>
        </p:spPr>
        <p:txBody>
          <a:bodyPr/>
          <a:lstStyle/>
          <a:p>
            <a:pPr>
              <a:spcBef>
                <a:spcPts val="1800"/>
              </a:spcBef>
            </a:pPr>
            <a:r>
              <a:rPr lang="zh-TW" altLang="en-US" sz="3600" dirty="0">
                <a:latin typeface="微軟正黑體" panose="020B0604030504040204" pitchFamily="34" charset="-120"/>
                <a:ea typeface="微軟正黑體" panose="020B0604030504040204" pitchFamily="34" charset="-120"/>
              </a:rPr>
              <a:t>美洲─ 共</a:t>
            </a:r>
            <a:r>
              <a:rPr lang="en-US" altLang="zh-TW" sz="3600" dirty="0">
                <a:latin typeface="微軟正黑體" panose="020B0604030504040204" pitchFamily="34" charset="-120"/>
                <a:ea typeface="微軟正黑體" panose="020B0604030504040204" pitchFamily="34" charset="-120"/>
              </a:rPr>
              <a:t>3</a:t>
            </a:r>
            <a:r>
              <a:rPr lang="zh-TW" altLang="en-US" sz="3600" dirty="0">
                <a:latin typeface="微軟正黑體" panose="020B0604030504040204" pitchFamily="34" charset="-120"/>
                <a:ea typeface="微軟正黑體" panose="020B0604030504040204" pitchFamily="34" charset="-120"/>
              </a:rPr>
              <a:t>所 </a:t>
            </a:r>
            <a:endParaRPr lang="en-US" altLang="zh-TW" sz="3600" dirty="0">
              <a:latin typeface="微軟正黑體" panose="020B0604030504040204" pitchFamily="34" charset="-120"/>
              <a:ea typeface="微軟正黑體" panose="020B0604030504040204" pitchFamily="34" charset="-120"/>
            </a:endParaRPr>
          </a:p>
          <a:p>
            <a:pPr>
              <a:spcBef>
                <a:spcPts val="1800"/>
              </a:spcBef>
            </a:pPr>
            <a:r>
              <a:rPr lang="zh-TW" altLang="en-US" sz="3600" dirty="0">
                <a:latin typeface="微軟正黑體" panose="020B0604030504040204" pitchFamily="34" charset="-120"/>
                <a:ea typeface="微軟正黑體" panose="020B0604030504040204" pitchFamily="34" charset="-120"/>
              </a:rPr>
              <a:t>歐洲─ 共</a:t>
            </a:r>
            <a:r>
              <a:rPr lang="en-US" altLang="zh-TW" sz="3600" dirty="0">
                <a:latin typeface="微軟正黑體" panose="020B0604030504040204" pitchFamily="34" charset="-120"/>
                <a:ea typeface="微軟正黑體" panose="020B0604030504040204" pitchFamily="34" charset="-120"/>
              </a:rPr>
              <a:t>20</a:t>
            </a:r>
            <a:r>
              <a:rPr lang="zh-TW" altLang="en-US" sz="3600" dirty="0">
                <a:latin typeface="微軟正黑體" panose="020B0604030504040204" pitchFamily="34" charset="-120"/>
                <a:ea typeface="微軟正黑體" panose="020B0604030504040204" pitchFamily="34" charset="-120"/>
              </a:rPr>
              <a:t>所  </a:t>
            </a:r>
            <a:endParaRPr lang="en-US" altLang="zh-TW" sz="3600" dirty="0">
              <a:latin typeface="微軟正黑體" panose="020B0604030504040204" pitchFamily="34" charset="-120"/>
              <a:ea typeface="微軟正黑體" panose="020B0604030504040204" pitchFamily="34" charset="-120"/>
            </a:endParaRPr>
          </a:p>
          <a:p>
            <a:pPr>
              <a:spcBef>
                <a:spcPts val="1800"/>
              </a:spcBef>
            </a:pPr>
            <a:r>
              <a:rPr lang="zh-TW" altLang="en-US" sz="3600" dirty="0">
                <a:latin typeface="微軟正黑體" panose="020B0604030504040204" pitchFamily="34" charset="-120"/>
                <a:ea typeface="微軟正黑體" panose="020B0604030504040204" pitchFamily="34" charset="-120"/>
              </a:rPr>
              <a:t>亞洲─共</a:t>
            </a:r>
            <a:r>
              <a:rPr lang="en-US" altLang="zh-TW" sz="3600" dirty="0">
                <a:latin typeface="微軟正黑體" panose="020B0604030504040204" pitchFamily="34" charset="-120"/>
                <a:ea typeface="微軟正黑體" panose="020B0604030504040204" pitchFamily="34" charset="-120"/>
              </a:rPr>
              <a:t>30</a:t>
            </a:r>
            <a:r>
              <a:rPr lang="zh-TW" altLang="en-US" sz="3600" dirty="0">
                <a:latin typeface="微軟正黑體" panose="020B0604030504040204" pitchFamily="34" charset="-120"/>
                <a:ea typeface="微軟正黑體" panose="020B0604030504040204" pitchFamily="34" charset="-120"/>
              </a:rPr>
              <a:t>所 </a:t>
            </a:r>
            <a:endParaRPr lang="en-US" altLang="zh-TW" sz="3600" dirty="0">
              <a:latin typeface="微軟正黑體" panose="020B0604030504040204" pitchFamily="34" charset="-120"/>
              <a:ea typeface="微軟正黑體" panose="020B0604030504040204" pitchFamily="34" charset="-120"/>
            </a:endParaRPr>
          </a:p>
          <a:p>
            <a:pPr>
              <a:spcBef>
                <a:spcPts val="1800"/>
              </a:spcBef>
            </a:pPr>
            <a:r>
              <a:rPr lang="zh-TW" altLang="en-US" sz="3600" dirty="0">
                <a:latin typeface="微軟正黑體" panose="020B0604030504040204" pitchFamily="34" charset="-120"/>
                <a:ea typeface="微軟正黑體" panose="020B0604030504040204" pitchFamily="34" charset="-120"/>
              </a:rPr>
              <a:t>大洋洲─共</a:t>
            </a: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所</a:t>
            </a:r>
            <a:endParaRPr lang="en-US" altLang="zh-TW" sz="3600" dirty="0">
              <a:latin typeface="微軟正黑體" panose="020B0604030504040204" pitchFamily="34" charset="-120"/>
              <a:ea typeface="微軟正黑體" panose="020B0604030504040204" pitchFamily="34" charset="-120"/>
            </a:endParaRPr>
          </a:p>
          <a:p>
            <a:pPr>
              <a:spcBef>
                <a:spcPts val="1800"/>
              </a:spcBef>
            </a:pPr>
            <a:r>
              <a:rPr lang="zh-TW" altLang="en-US" sz="3600" dirty="0">
                <a:latin typeface="微軟正黑體" panose="020B0604030504040204" pitchFamily="34" charset="-120"/>
                <a:ea typeface="微軟正黑體" panose="020B0604030504040204" pitchFamily="34" charset="-120"/>
              </a:rPr>
              <a:t>其他─ </a:t>
            </a:r>
            <a:r>
              <a:rPr lang="en-US" altLang="zh-TW" sz="3600" dirty="0" err="1">
                <a:latin typeface="微軟正黑體" panose="020B0604030504040204" pitchFamily="34" charset="-120"/>
                <a:ea typeface="微軟正黑體" panose="020B0604030504040204" pitchFamily="34" charset="-120"/>
              </a:rPr>
              <a:t>UMAP</a:t>
            </a:r>
            <a:r>
              <a:rPr lang="zh-TW" altLang="en-US" sz="3600" dirty="0">
                <a:latin typeface="微軟正黑體" panose="020B0604030504040204" pitchFamily="34" charset="-120"/>
                <a:ea typeface="微軟正黑體" panose="020B0604030504040204" pitchFamily="34" charset="-120"/>
              </a:rPr>
              <a:t> </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亞太大學交流會</a:t>
            </a:r>
            <a:r>
              <a:rPr lang="en-US" altLang="zh-TW" sz="3600" dirty="0">
                <a:latin typeface="微軟正黑體" panose="020B0604030504040204" pitchFamily="34" charset="-120"/>
                <a:ea typeface="微軟正黑體" panose="020B0604030504040204" pitchFamily="34" charset="-120"/>
              </a:rPr>
              <a:t>)</a:t>
            </a:r>
          </a:p>
          <a:p>
            <a:pPr>
              <a:spcBef>
                <a:spcPts val="1800"/>
              </a:spcBef>
            </a:pPr>
            <a:r>
              <a:rPr lang="zh-TW" altLang="en-US" sz="2800" dirty="0">
                <a:solidFill>
                  <a:srgbClr val="FF0000"/>
                </a:solidFill>
                <a:latin typeface="微軟正黑體" panose="020B0604030504040204" pitchFamily="34" charset="-120"/>
                <a:ea typeface="微軟正黑體" panose="020B0604030504040204" pitchFamily="34" charset="-120"/>
              </a:rPr>
              <a:t>詳細交換學校列表可參考本處網頁─出國方案</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spcBef>
                <a:spcPts val="1800"/>
              </a:spcBef>
            </a:pPr>
            <a:r>
              <a:rPr lang="zh-TW" altLang="en-US" sz="2400" dirty="0">
                <a:solidFill>
                  <a:srgbClr val="FF0000"/>
                </a:solidFill>
                <a:latin typeface="微軟正黑體" panose="020B0604030504040204" pitchFamily="34" charset="-120"/>
                <a:ea typeface="微軟正黑體" panose="020B0604030504040204" pitchFamily="34" charset="-120"/>
              </a:rPr>
              <a:t>記得，每所學校每個國家的做法都不一樣也常常變動，</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0" indent="0">
              <a:spcBef>
                <a:spcPts val="1800"/>
              </a:spcBef>
              <a:buNone/>
            </a:pPr>
            <a:r>
              <a:rPr lang="zh-TW" altLang="en-US" sz="2400" dirty="0">
                <a:solidFill>
                  <a:srgbClr val="FF0000"/>
                </a:solidFill>
                <a:latin typeface="微軟正黑體" panose="020B0604030504040204" pitchFamily="34" charset="-120"/>
                <a:ea typeface="微軟正黑體" panose="020B0604030504040204" pitchFamily="34" charset="-120"/>
              </a:rPr>
              <a:t>    練習正確的態度和想法，才是邁向國際的王道</a:t>
            </a:r>
            <a:r>
              <a:rPr lang="en-US" altLang="zh-TW" sz="2400" dirty="0">
                <a:solidFill>
                  <a:srgbClr val="FF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76250"/>
            <a:ext cx="8243887" cy="1314450"/>
          </a:xfrm>
        </p:spPr>
        <p:txBody>
          <a:bodyPr/>
          <a:lstStyle/>
          <a:p>
            <a:pPr>
              <a:defRPr/>
            </a:pPr>
            <a:r>
              <a:rPr lang="zh-TW" altLang="en-US" b="1" dirty="0">
                <a:latin typeface="微軟正黑體" panose="020B0604030504040204" pitchFamily="34" charset="-120"/>
                <a:ea typeface="微軟正黑體" panose="020B0604030504040204" pitchFamily="34" charset="-120"/>
              </a:rPr>
              <a:t>有前往歐美亞研修打算的你</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該準備甚麼</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79512" y="1916832"/>
            <a:ext cx="8229600" cy="3995738"/>
          </a:xfrm>
        </p:spPr>
        <p:txBody>
          <a:bodyPr/>
          <a:lstStyle/>
          <a:p>
            <a:pPr>
              <a:defRPr/>
            </a:pPr>
            <a:r>
              <a:rPr lang="zh-TW" altLang="en-US" dirty="0">
                <a:latin typeface="微軟正黑體" panose="020B0604030504040204" pitchFamily="34" charset="-120"/>
                <a:ea typeface="微軟正黑體" panose="020B0604030504040204" pitchFamily="34" charset="-120"/>
              </a:rPr>
              <a:t>自我了解百分百─</a:t>
            </a:r>
            <a:r>
              <a:rPr lang="en-US" altLang="zh-TW" dirty="0">
                <a:latin typeface="微軟正黑體" panose="020B0604030504040204" pitchFamily="34" charset="-120"/>
                <a:ea typeface="微軟正黑體" panose="020B0604030504040204" pitchFamily="34" charset="-120"/>
              </a:rPr>
              <a:t>5</a:t>
            </a:r>
            <a:r>
              <a:rPr lang="en-US" altLang="zh-TW" dirty="0">
                <a:solidFill>
                  <a:srgbClr val="00B050"/>
                </a:solidFill>
                <a:latin typeface="微軟正黑體" panose="020B0604030504040204" pitchFamily="34" charset="-120"/>
                <a:ea typeface="微軟正黑體" panose="020B0604030504040204" pitchFamily="34" charset="-120"/>
              </a:rPr>
              <a:t>W</a:t>
            </a:r>
          </a:p>
          <a:p>
            <a:pPr marL="0" indent="0">
              <a:buFontTx/>
              <a:buNone/>
              <a:defRPr/>
            </a:pPr>
            <a:r>
              <a:rPr lang="zh-TW" altLang="en-US" dirty="0">
                <a:latin typeface="微軟正黑體" panose="020B0604030504040204" pitchFamily="34" charset="-120"/>
                <a:ea typeface="微軟正黑體" panose="020B0604030504040204" pitchFamily="34" charset="-120"/>
              </a:rPr>
              <a:t>   問問自己</a:t>
            </a:r>
            <a:r>
              <a:rPr lang="en-US" altLang="zh-TW" dirty="0">
                <a:latin typeface="微軟正黑體" panose="020B0604030504040204" pitchFamily="34" charset="-120"/>
                <a:ea typeface="微軟正黑體" panose="020B0604030504040204" pitchFamily="34" charset="-120"/>
              </a:rPr>
              <a:t>~</a:t>
            </a:r>
            <a:r>
              <a:rPr lang="en-US" altLang="zh-TW" sz="2400" dirty="0">
                <a:solidFill>
                  <a:srgbClr val="00B050"/>
                </a:solidFill>
                <a:latin typeface="微軟正黑體" panose="020B0604030504040204" pitchFamily="34" charset="-120"/>
                <a:ea typeface="微軟正黑體" panose="020B0604030504040204" pitchFamily="34" charset="-120"/>
              </a:rPr>
              <a:t>W</a:t>
            </a:r>
            <a:r>
              <a:rPr lang="en-US" altLang="zh-TW" sz="2400" dirty="0">
                <a:latin typeface="微軟正黑體" panose="020B0604030504040204" pitchFamily="34" charset="-120"/>
                <a:ea typeface="微軟正黑體" panose="020B0604030504040204" pitchFamily="34" charset="-120"/>
              </a:rPr>
              <a:t>hy, </a:t>
            </a:r>
            <a:r>
              <a:rPr lang="en-US" altLang="zh-TW" sz="2400" dirty="0">
                <a:solidFill>
                  <a:srgbClr val="00B050"/>
                </a:solidFill>
                <a:latin typeface="微軟正黑體" panose="020B0604030504040204" pitchFamily="34" charset="-120"/>
                <a:ea typeface="微軟正黑體" panose="020B0604030504040204" pitchFamily="34" charset="-120"/>
              </a:rPr>
              <a:t>W</a:t>
            </a:r>
            <a:r>
              <a:rPr lang="en-US" altLang="zh-TW" sz="2400" dirty="0">
                <a:latin typeface="微軟正黑體" panose="020B0604030504040204" pitchFamily="34" charset="-120"/>
                <a:ea typeface="微軟正黑體" panose="020B0604030504040204" pitchFamily="34" charset="-120"/>
              </a:rPr>
              <a:t>hen, </a:t>
            </a:r>
            <a:r>
              <a:rPr lang="en-US" altLang="zh-TW" sz="2400" dirty="0">
                <a:solidFill>
                  <a:srgbClr val="00B050"/>
                </a:solidFill>
                <a:latin typeface="微軟正黑體" panose="020B0604030504040204" pitchFamily="34" charset="-120"/>
                <a:ea typeface="微軟正黑體" panose="020B0604030504040204" pitchFamily="34" charset="-120"/>
              </a:rPr>
              <a:t>W</a:t>
            </a:r>
            <a:r>
              <a:rPr lang="en-US" altLang="zh-TW" sz="2400" dirty="0">
                <a:latin typeface="微軟正黑體" panose="020B0604030504040204" pitchFamily="34" charset="-120"/>
                <a:ea typeface="微軟正黑體" panose="020B0604030504040204" pitchFamily="34" charset="-120"/>
              </a:rPr>
              <a:t>here, Ho</a:t>
            </a:r>
            <a:r>
              <a:rPr lang="en-US" altLang="zh-TW" sz="2400" dirty="0">
                <a:solidFill>
                  <a:srgbClr val="00B050"/>
                </a:solidFill>
                <a:latin typeface="微軟正黑體" panose="020B0604030504040204" pitchFamily="34" charset="-120"/>
                <a:ea typeface="微軟正黑體" panose="020B0604030504040204" pitchFamily="34" charset="-120"/>
              </a:rPr>
              <a:t>w</a:t>
            </a:r>
            <a:r>
              <a:rPr lang="en-US" altLang="zh-TW" sz="2400" dirty="0">
                <a:latin typeface="微軟正黑體" panose="020B0604030504040204" pitchFamily="34" charset="-120"/>
                <a:ea typeface="微軟正黑體" panose="020B0604030504040204" pitchFamily="34" charset="-120"/>
              </a:rPr>
              <a:t>, </a:t>
            </a:r>
            <a:r>
              <a:rPr lang="en-US" altLang="zh-TW" sz="2400" dirty="0">
                <a:solidFill>
                  <a:srgbClr val="00B050"/>
                </a:solidFill>
                <a:latin typeface="微軟正黑體" panose="020B0604030504040204" pitchFamily="34" charset="-120"/>
                <a:ea typeface="微軟正黑體" panose="020B0604030504040204" pitchFamily="34" charset="-120"/>
              </a:rPr>
              <a:t>W</a:t>
            </a:r>
            <a:r>
              <a:rPr lang="en-US" altLang="zh-TW" sz="2400" dirty="0">
                <a:latin typeface="微軟正黑體" panose="020B0604030504040204" pitchFamily="34" charset="-120"/>
                <a:ea typeface="微軟正黑體" panose="020B0604030504040204" pitchFamily="34" charset="-120"/>
              </a:rPr>
              <a:t>hat</a:t>
            </a:r>
          </a:p>
          <a:p>
            <a:pPr>
              <a:defRPr/>
            </a:pPr>
            <a:r>
              <a:rPr lang="zh-TW" altLang="en-US" dirty="0">
                <a:latin typeface="微軟正黑體" panose="020B0604030504040204" pitchFamily="34" charset="-120"/>
                <a:ea typeface="微軟正黑體" panose="020B0604030504040204" pitchFamily="34" charset="-120"/>
              </a:rPr>
              <a:t>了解申請程序，掌握時程</a:t>
            </a:r>
            <a:endParaRPr lang="en-US" altLang="zh-TW"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充分準備</a:t>
            </a:r>
            <a:r>
              <a:rPr lang="en-US" altLang="zh-TW" dirty="0">
                <a:solidFill>
                  <a:srgbClr val="FF0000"/>
                </a:solidFill>
                <a:latin typeface="微軟正黑體" panose="020B0604030504040204" pitchFamily="34" charset="-120"/>
                <a:ea typeface="微軟正黑體" panose="020B0604030504040204" pitchFamily="34" charset="-120"/>
              </a:rPr>
              <a:t>SELF</a:t>
            </a:r>
          </a:p>
          <a:p>
            <a:pPr marL="0" indent="0">
              <a:buFontTx/>
              <a:buNone/>
              <a:defRPr/>
            </a:pP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S</a:t>
            </a:r>
            <a:r>
              <a:rPr lang="en-US" altLang="zh-TW" dirty="0">
                <a:latin typeface="微軟正黑體" panose="020B0604030504040204" pitchFamily="34" charset="-120"/>
                <a:ea typeface="微軟正黑體" panose="020B0604030504040204" pitchFamily="34" charset="-120"/>
              </a:rPr>
              <a:t>core, </a:t>
            </a:r>
            <a:r>
              <a:rPr lang="en-US" altLang="zh-TW" dirty="0">
                <a:solidFill>
                  <a:srgbClr val="FF0000"/>
                </a:solidFill>
                <a:latin typeface="微軟正黑體" panose="020B0604030504040204" pitchFamily="34" charset="-120"/>
                <a:ea typeface="微軟正黑體" panose="020B0604030504040204" pitchFamily="34" charset="-120"/>
              </a:rPr>
              <a:t>E</a:t>
            </a:r>
            <a:r>
              <a:rPr lang="en-US" altLang="zh-TW" dirty="0">
                <a:latin typeface="微軟正黑體" panose="020B0604030504040204" pitchFamily="34" charset="-120"/>
                <a:ea typeface="微軟正黑體" panose="020B0604030504040204" pitchFamily="34" charset="-120"/>
              </a:rPr>
              <a:t>nglish, </a:t>
            </a:r>
          </a:p>
          <a:p>
            <a:pPr marL="0" indent="0">
              <a:buFontTx/>
              <a:buNone/>
              <a:defRPr/>
            </a:pPr>
            <a:r>
              <a:rPr lang="en-US" altLang="zh-TW" dirty="0">
                <a:solidFill>
                  <a:srgbClr val="FF0000"/>
                </a:solidFill>
                <a:latin typeface="微軟正黑體" panose="020B0604030504040204" pitchFamily="34" charset="-120"/>
                <a:ea typeface="微軟正黑體" panose="020B0604030504040204" pitchFamily="34" charset="-120"/>
              </a:rPr>
              <a:t>    L</a:t>
            </a:r>
            <a:r>
              <a:rPr lang="en-US" altLang="zh-TW" dirty="0">
                <a:latin typeface="微軟正黑體" panose="020B0604030504040204" pitchFamily="34" charset="-120"/>
                <a:ea typeface="微軟正黑體" panose="020B0604030504040204" pitchFamily="34" charset="-120"/>
              </a:rPr>
              <a:t>earning, </a:t>
            </a:r>
            <a:r>
              <a:rPr lang="en-US" altLang="zh-TW" dirty="0">
                <a:solidFill>
                  <a:srgbClr val="FF0000"/>
                </a:solidFill>
                <a:latin typeface="微軟正黑體" panose="020B0604030504040204" pitchFamily="34" charset="-120"/>
                <a:ea typeface="微軟正黑體" panose="020B0604030504040204" pitchFamily="34" charset="-120"/>
              </a:rPr>
              <a:t>F</a:t>
            </a:r>
            <a:r>
              <a:rPr lang="en-US" altLang="zh-TW" dirty="0">
                <a:latin typeface="微軟正黑體" panose="020B0604030504040204" pitchFamily="34" charset="-120"/>
                <a:ea typeface="微軟正黑體" panose="020B0604030504040204" pitchFamily="34" charset="-120"/>
              </a:rPr>
              <a:t>unding</a:t>
            </a:r>
          </a:p>
          <a:p>
            <a:pPr marL="0" indent="0">
              <a:buFontTx/>
              <a:buNone/>
              <a:defRPr/>
            </a:pPr>
            <a:endParaRPr lang="en-US" altLang="zh-TW" dirty="0">
              <a:latin typeface="微軟正黑體" panose="020B0604030504040204" pitchFamily="34" charset="-120"/>
              <a:ea typeface="微軟正黑體" panose="020B0604030504040204" pitchFamily="34" charset="-120"/>
            </a:endParaRPr>
          </a:p>
          <a:p>
            <a:pPr marL="0" indent="0">
              <a:buFontTx/>
              <a:buNone/>
              <a:defRPr/>
            </a:pPr>
            <a:r>
              <a:rPr lang="zh-TW" altLang="en-US" b="1" dirty="0">
                <a:latin typeface="微軟正黑體" panose="020B0604030504040204" pitchFamily="34" charset="-120"/>
                <a:ea typeface="微軟正黑體" panose="020B0604030504040204" pitchFamily="34" charset="-120"/>
              </a:rPr>
              <a:t>交換學校詳情請參閱各校網頁</a:t>
            </a:r>
            <a:endParaRPr lang="en-US" altLang="zh-TW" b="1" dirty="0">
              <a:latin typeface="微軟正黑體" panose="020B0604030504040204" pitchFamily="34" charset="-120"/>
              <a:ea typeface="微軟正黑體" panose="020B0604030504040204" pitchFamily="34" charset="-120"/>
            </a:endParaRPr>
          </a:p>
          <a:p>
            <a:pPr>
              <a:defRPr/>
            </a:pPr>
            <a:endParaRPr lang="zh-TW" altLang="en-US" dirty="0"/>
          </a:p>
        </p:txBody>
      </p:sp>
      <p:pic>
        <p:nvPicPr>
          <p:cNvPr id="24580" name="Picture 5" descr="http://www.teambonding.com/wp-content/uploads/2013/07/Who-What-When-Where-How-and-Why-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3695700"/>
            <a:ext cx="36004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461590" y="4771436"/>
            <a:ext cx="2671947" cy="1639907"/>
          </a:xfrm>
          <a:prstGeom prst="rect">
            <a:avLst/>
          </a:prstGeom>
        </p:spPr>
      </p:pic>
      <p:sp>
        <p:nvSpPr>
          <p:cNvPr id="166914" name="Rectangle 2"/>
          <p:cNvSpPr>
            <a:spLocks noGrp="1" noChangeArrowheads="1"/>
          </p:cNvSpPr>
          <p:nvPr>
            <p:ph type="title"/>
          </p:nvPr>
        </p:nvSpPr>
        <p:spPr>
          <a:xfrm>
            <a:off x="0" y="0"/>
            <a:ext cx="9144000" cy="1125538"/>
          </a:xfrm>
        </p:spPr>
        <p:txBody>
          <a:bodyPr/>
          <a:lstStyle/>
          <a:p>
            <a:pPr eaLnBrk="1" hangingPunct="1">
              <a:defRPr/>
            </a:pPr>
            <a:r>
              <a:rPr kumimoji="0" lang="en-US" altLang="zh-TW" sz="3200" b="1" dirty="0">
                <a:solidFill>
                  <a:srgbClr val="0033CC"/>
                </a:solidFill>
                <a:latin typeface="標楷體" pitchFamily="65" charset="-120"/>
                <a:ea typeface="標楷體" pitchFamily="65" charset="-120"/>
              </a:rPr>
              <a:t>  </a:t>
            </a:r>
            <a:r>
              <a:rPr lang="zh-TW" altLang="en-US" sz="3200" b="1" dirty="0">
                <a:solidFill>
                  <a:srgbClr val="0033CC"/>
                </a:solidFill>
                <a:latin typeface="微軟正黑體" panose="020B0604030504040204" pitchFamily="34" charset="-120"/>
                <a:ea typeface="微軟正黑體" panose="020B0604030504040204" pitchFamily="34" charset="-120"/>
              </a:rPr>
              <a:t>選校資訊</a:t>
            </a:r>
            <a:r>
              <a:rPr lang="en-US" altLang="zh-TW" sz="3200" b="1" dirty="0">
                <a:solidFill>
                  <a:srgbClr val="0033CC"/>
                </a:solidFill>
                <a:latin typeface="微軟正黑體" panose="020B0604030504040204" pitchFamily="34" charset="-120"/>
                <a:ea typeface="微軟正黑體" panose="020B0604030504040204" pitchFamily="34" charset="-120"/>
              </a:rPr>
              <a:t>1</a:t>
            </a:r>
            <a:r>
              <a:rPr lang="zh-TW" altLang="en-US" sz="3200" b="1" dirty="0">
                <a:solidFill>
                  <a:srgbClr val="0033CC"/>
                </a:solidFill>
                <a:latin typeface="微軟正黑體" panose="020B0604030504040204" pitchFamily="34" charset="-120"/>
                <a:ea typeface="微軟正黑體" panose="020B0604030504040204" pitchFamily="34" charset="-120"/>
              </a:rPr>
              <a:t> </a:t>
            </a:r>
            <a:r>
              <a:rPr lang="en-US" altLang="zh-TW" sz="3200" b="1" dirty="0">
                <a:solidFill>
                  <a:srgbClr val="0033CC"/>
                </a:solidFill>
                <a:latin typeface="微軟正黑體" panose="020B0604030504040204" pitchFamily="34" charset="-120"/>
                <a:ea typeface="微軟正黑體" panose="020B0604030504040204" pitchFamily="34" charset="-120"/>
              </a:rPr>
              <a:t>– </a:t>
            </a:r>
            <a:r>
              <a:rPr lang="zh-TW" altLang="en-US" sz="3200" b="1" dirty="0">
                <a:solidFill>
                  <a:srgbClr val="0033CC"/>
                </a:solidFill>
                <a:latin typeface="微軟正黑體" panose="020B0604030504040204" pitchFamily="34" charset="-120"/>
                <a:ea typeface="微軟正黑體" panose="020B0604030504040204" pitchFamily="34" charset="-120"/>
              </a:rPr>
              <a:t>可接受雙學位之學校</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65145978"/>
              </p:ext>
            </p:extLst>
          </p:nvPr>
        </p:nvGraphicFramePr>
        <p:xfrm>
          <a:off x="160399" y="1125538"/>
          <a:ext cx="8799501" cy="3540179"/>
        </p:xfrm>
        <a:graphic>
          <a:graphicData uri="http://schemas.openxmlformats.org/drawingml/2006/table">
            <a:tbl>
              <a:tblPr firstRow="1" bandRow="1">
                <a:tableStyleId>{00A15C55-8517-42AA-B614-E9B94910E393}</a:tableStyleId>
              </a:tblPr>
              <a:tblGrid>
                <a:gridCol w="550022">
                  <a:extLst>
                    <a:ext uri="{9D8B030D-6E8A-4147-A177-3AD203B41FA5}">
                      <a16:colId xmlns:a16="http://schemas.microsoft.com/office/drawing/2014/main" val="20000"/>
                    </a:ext>
                  </a:extLst>
                </a:gridCol>
                <a:gridCol w="693227">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011636">
                  <a:extLst>
                    <a:ext uri="{9D8B030D-6E8A-4147-A177-3AD203B41FA5}">
                      <a16:colId xmlns:a16="http://schemas.microsoft.com/office/drawing/2014/main" val="20005"/>
                    </a:ext>
                  </a:extLst>
                </a:gridCol>
              </a:tblGrid>
              <a:tr h="503262">
                <a:tc>
                  <a:txBody>
                    <a:bodyPr/>
                    <a:lstStyle/>
                    <a:p>
                      <a:pPr algn="ctr" fontAlgn="ctr"/>
                      <a:r>
                        <a:rPr lang="zh-TW" altLang="en-US" sz="1600" b="1" i="0" u="none" strike="noStrike" dirty="0">
                          <a:latin typeface="微軟正黑體" panose="020B0604030504040204" pitchFamily="34" charset="-120"/>
                          <a:ea typeface="微軟正黑體" panose="020B0604030504040204" pitchFamily="34" charset="-120"/>
                        </a:rPr>
                        <a:t>編號</a:t>
                      </a:r>
                    </a:p>
                  </a:txBody>
                  <a:tcPr marL="9525" marR="9525" marT="9525" marB="0" anchor="ctr"/>
                </a:tc>
                <a:tc>
                  <a:txBody>
                    <a:bodyPr/>
                    <a:lstStyle/>
                    <a:p>
                      <a:pPr algn="ctr" fontAlgn="ctr"/>
                      <a:r>
                        <a:rPr lang="zh-TW" altLang="en-US" sz="1600" b="1" u="none" strike="noStrike" dirty="0">
                          <a:latin typeface="微軟正黑體" panose="020B0604030504040204" pitchFamily="34" charset="-120"/>
                          <a:ea typeface="微軟正黑體" panose="020B0604030504040204" pitchFamily="34" charset="-120"/>
                        </a:rPr>
                        <a:t>國家 </a:t>
                      </a:r>
                      <a:endParaRPr lang="zh-TW" altLang="en-US" sz="1600" b="1"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600" b="1" u="none" strike="noStrike" dirty="0">
                          <a:latin typeface="微軟正黑體" panose="020B0604030504040204" pitchFamily="34" charset="-120"/>
                          <a:ea typeface="微軟正黑體" panose="020B0604030504040204" pitchFamily="34" charset="-120"/>
                        </a:rPr>
                        <a:t>外國學校名稱</a:t>
                      </a:r>
                      <a:endParaRPr lang="zh-TW" altLang="en-US" sz="1600" b="1"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600" b="1" u="none" strike="noStrike" dirty="0">
                          <a:latin typeface="微軟正黑體" panose="020B0604030504040204" pitchFamily="34" charset="-120"/>
                          <a:ea typeface="微軟正黑體" panose="020B0604030504040204" pitchFamily="34" charset="-120"/>
                        </a:rPr>
                        <a:t>所在地</a:t>
                      </a:r>
                      <a:endParaRPr lang="zh-TW" altLang="en-US" sz="1600" b="1"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600" b="1" u="none" strike="noStrike" dirty="0">
                          <a:latin typeface="微軟正黑體" panose="020B0604030504040204" pitchFamily="34" charset="-120"/>
                          <a:ea typeface="微軟正黑體" panose="020B0604030504040204" pitchFamily="34" charset="-120"/>
                        </a:rPr>
                        <a:t>提供雙學位合作科系</a:t>
                      </a:r>
                      <a:endParaRPr lang="zh-TW" altLang="en-US" sz="1600" b="1"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600" b="1" u="none" strike="noStrike" dirty="0">
                          <a:latin typeface="微軟正黑體" panose="020B0604030504040204" pitchFamily="34" charset="-120"/>
                          <a:ea typeface="微軟正黑體" panose="020B0604030504040204" pitchFamily="34" charset="-120"/>
                        </a:rPr>
                        <a:t>該校網頁</a:t>
                      </a:r>
                      <a:endParaRPr lang="zh-TW" altLang="en-US" sz="1600" b="1" i="0" u="none" strike="noStrike" dirty="0">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0"/>
                  </a:ext>
                </a:extLst>
              </a:tr>
              <a:tr h="623312">
                <a:tc>
                  <a:txBody>
                    <a:bodyPr/>
                    <a:lstStyle/>
                    <a:p>
                      <a:pPr algn="ctr" fontAlgn="ctr"/>
                      <a:r>
                        <a:rPr lang="en-US" altLang="zh-TW" sz="1200" u="none" strike="noStrike" dirty="0">
                          <a:latin typeface="微軟正黑體" panose="020B0604030504040204" pitchFamily="34" charset="-120"/>
                          <a:ea typeface="微軟正黑體" panose="020B0604030504040204" pitchFamily="34" charset="-120"/>
                        </a:rPr>
                        <a:t>1</a:t>
                      </a:r>
                      <a:endParaRPr lang="en-US" altLang="zh-TW" sz="1200" b="0"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200" b="0" i="0" u="none" strike="noStrike" dirty="0">
                          <a:latin typeface="微軟正黑體" panose="020B0604030504040204" pitchFamily="34" charset="-120"/>
                          <a:ea typeface="微軟正黑體" panose="020B0604030504040204" pitchFamily="34" charset="-120"/>
                        </a:rPr>
                        <a:t>奧地利</a:t>
                      </a:r>
                    </a:p>
                  </a:txBody>
                  <a:tcPr marL="9525" marR="9525" marT="9525" marB="0" anchor="ctr"/>
                </a:tc>
                <a:tc>
                  <a:txBody>
                    <a:bodyPr/>
                    <a:lstStyle/>
                    <a:p>
                      <a:pPr algn="ctr" fontAlgn="ctr"/>
                      <a:r>
                        <a:rPr lang="en-US" altLang="zh-TW" sz="1200" b="1" i="0" u="none" strike="noStrike" dirty="0">
                          <a:latin typeface="微軟正黑體" panose="020B0604030504040204" pitchFamily="34" charset="-120"/>
                          <a:ea typeface="微軟正黑體" panose="020B0604030504040204" pitchFamily="34" charset="-120"/>
                        </a:rPr>
                        <a:t>Johannes Kepler University Linz</a:t>
                      </a:r>
                    </a:p>
                    <a:p>
                      <a:pPr algn="ctr" fontAlgn="ctr"/>
                      <a:r>
                        <a:rPr lang="zh-TW" altLang="en-US" sz="1200" b="1" i="0" u="none" strike="noStrike" dirty="0">
                          <a:latin typeface="微軟正黑體" panose="020B0604030504040204" pitchFamily="34" charset="-120"/>
                          <a:ea typeface="微軟正黑體" panose="020B0604030504040204" pitchFamily="34" charset="-120"/>
                        </a:rPr>
                        <a:t>約翰克卜勒大學</a:t>
                      </a:r>
                    </a:p>
                  </a:txBody>
                  <a:tcPr marL="9525" marR="9525" marT="9525" marB="0" anchor="ctr"/>
                </a:tc>
                <a:tc>
                  <a:txBody>
                    <a:bodyPr/>
                    <a:lstStyle/>
                    <a:p>
                      <a:pPr algn="ctr" fontAlgn="ctr"/>
                      <a:r>
                        <a:rPr lang="en-US" sz="1200" u="none" strike="noStrike" dirty="0">
                          <a:latin typeface="微軟正黑體" panose="020B0604030504040204" pitchFamily="34" charset="-120"/>
                          <a:ea typeface="微軟正黑體" panose="020B0604030504040204" pitchFamily="34" charset="-120"/>
                        </a:rPr>
                        <a:t>Austria                      </a:t>
                      </a:r>
                      <a:endParaRPr lang="zh-TW" altLang="en-US" sz="1200" b="0"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sz="1200" b="0" i="0" u="none" strike="noStrike" dirty="0">
                          <a:latin typeface="微軟正黑體" panose="020B0604030504040204" pitchFamily="34" charset="-120"/>
                          <a:ea typeface="微軟正黑體" panose="020B0604030504040204" pitchFamily="34" charset="-120"/>
                        </a:rPr>
                        <a:t>Management</a:t>
                      </a:r>
                      <a:r>
                        <a:rPr lang="en-US" sz="1200" b="0" i="0" u="none" strike="noStrike" baseline="0" dirty="0">
                          <a:latin typeface="微軟正黑體" panose="020B0604030504040204" pitchFamily="34" charset="-120"/>
                          <a:ea typeface="微軟正黑體" panose="020B0604030504040204" pitchFamily="34" charset="-120"/>
                        </a:rPr>
                        <a:t> </a:t>
                      </a:r>
                    </a:p>
                    <a:p>
                      <a:pPr algn="l" fontAlgn="ctr"/>
                      <a:r>
                        <a:rPr lang="zh-TW" altLang="en-US" sz="1200" b="0" i="0" u="none" strike="noStrike" baseline="0" dirty="0">
                          <a:latin typeface="微軟正黑體" panose="020B0604030504040204" pitchFamily="34" charset="-120"/>
                          <a:ea typeface="微軟正黑體" panose="020B0604030504040204" pitchFamily="34" charset="-120"/>
                        </a:rPr>
                        <a:t>免學雜費雙學位</a:t>
                      </a:r>
                      <a:endParaRPr lang="en-US" altLang="zh-TW" sz="1200" b="0" i="0" u="none" strike="noStrike" baseline="0" dirty="0">
                        <a:latin typeface="微軟正黑體" panose="020B0604030504040204" pitchFamily="34" charset="-120"/>
                        <a:ea typeface="微軟正黑體" panose="020B0604030504040204" pitchFamily="34" charset="-120"/>
                      </a:endParaRPr>
                    </a:p>
                    <a:p>
                      <a:pPr algn="l" fontAlgn="ctr"/>
                      <a:r>
                        <a:rPr lang="en-US" altLang="zh-TW" sz="1200" b="0" i="0" u="none" strike="noStrike" baseline="0" dirty="0">
                          <a:latin typeface="微軟正黑體" panose="020B0604030504040204" pitchFamily="34" charset="-120"/>
                          <a:ea typeface="微軟正黑體" panose="020B0604030504040204" pitchFamily="34" charset="-120"/>
                        </a:rPr>
                        <a:t>(</a:t>
                      </a:r>
                      <a:r>
                        <a:rPr lang="zh-TW" altLang="en-US" sz="1200" b="0" i="0" u="none" strike="noStrike" baseline="0" dirty="0">
                          <a:latin typeface="微軟正黑體" panose="020B0604030504040204" pitchFamily="34" charset="-120"/>
                          <a:ea typeface="微軟正黑體" panose="020B0604030504040204" pitchFamily="34" charset="-120"/>
                        </a:rPr>
                        <a:t>需修習本校</a:t>
                      </a:r>
                      <a:r>
                        <a:rPr lang="en-US" altLang="zh-TW" sz="1200" b="0" i="0" u="none" strike="noStrike" baseline="0" dirty="0">
                          <a:latin typeface="微軟正黑體" panose="020B0604030504040204" pitchFamily="34" charset="-120"/>
                          <a:ea typeface="微軟正黑體" panose="020B0604030504040204" pitchFamily="34" charset="-120"/>
                        </a:rPr>
                        <a:t>GMBA</a:t>
                      </a:r>
                      <a:r>
                        <a:rPr lang="zh-TW" altLang="en-US" sz="1200" b="0" i="0" u="none" strike="noStrike" baseline="0" dirty="0">
                          <a:latin typeface="微軟正黑體" panose="020B0604030504040204" pitchFamily="34" charset="-120"/>
                          <a:ea typeface="微軟正黑體" panose="020B0604030504040204" pitchFamily="34" charset="-120"/>
                        </a:rPr>
                        <a:t>相關課程</a:t>
                      </a:r>
                      <a:r>
                        <a:rPr lang="en-US" altLang="zh-TW" sz="1200" b="0" i="0" u="none" strike="noStrike" baseline="0" dirty="0">
                          <a:latin typeface="微軟正黑體" panose="020B0604030504040204" pitchFamily="34" charset="-120"/>
                          <a:ea typeface="微軟正黑體" panose="020B0604030504040204" pitchFamily="34" charset="-120"/>
                        </a:rPr>
                        <a:t>)</a:t>
                      </a:r>
                      <a:endParaRPr lang="en-US" sz="1200" b="0"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sz="1000" u="none" strike="noStrike" kern="1200" dirty="0">
                          <a:solidFill>
                            <a:schemeClr val="dk1"/>
                          </a:solidFill>
                          <a:latin typeface="微軟正黑體" panose="020B0604030504040204" pitchFamily="34" charset="-120"/>
                          <a:ea typeface="微軟正黑體" panose="020B0604030504040204" pitchFamily="34" charset="-120"/>
                          <a:cs typeface="+mn-cs"/>
                        </a:rPr>
                        <a:t>https://www.jku.at/en/degree-programs/types-of-degree-programs/masters-degree-programs/ma-general-management-double-degree-stust-e/</a:t>
                      </a:r>
                    </a:p>
                  </a:txBody>
                  <a:tcPr marL="9525" marR="9525" marT="9525" marB="0" anchor="ctr"/>
                </a:tc>
                <a:extLst>
                  <a:ext uri="{0D108BD9-81ED-4DB2-BD59-A6C34878D82A}">
                    <a16:rowId xmlns:a16="http://schemas.microsoft.com/office/drawing/2014/main" val="10001"/>
                  </a:ext>
                </a:extLst>
              </a:tr>
              <a:tr h="648072">
                <a:tc>
                  <a:txBody>
                    <a:bodyPr/>
                    <a:lstStyle/>
                    <a:p>
                      <a:pPr algn="ctr" fontAlgn="ctr"/>
                      <a:r>
                        <a:rPr lang="en-US" altLang="zh-TW" sz="1200" b="0" i="0" u="none" strike="noStrike" dirty="0">
                          <a:latin typeface="微軟正黑體" panose="020B0604030504040204" pitchFamily="34" charset="-120"/>
                          <a:ea typeface="微軟正黑體" panose="020B0604030504040204" pitchFamily="34" charset="-120"/>
                        </a:rPr>
                        <a:t>2</a:t>
                      </a:r>
                    </a:p>
                  </a:txBody>
                  <a:tcPr marL="9525" marR="9525" marT="9525" marB="0" anchor="ctr"/>
                </a:tc>
                <a:tc>
                  <a:txBody>
                    <a:bodyPr/>
                    <a:lstStyle/>
                    <a:p>
                      <a:pPr algn="ctr" fontAlgn="ctr"/>
                      <a:r>
                        <a:rPr lang="zh-TW" altLang="en-US" sz="1200" b="0" i="0" u="none" strike="noStrike" dirty="0">
                          <a:latin typeface="微軟正黑體" panose="020B0604030504040204" pitchFamily="34" charset="-120"/>
                          <a:ea typeface="微軟正黑體" panose="020B0604030504040204" pitchFamily="34" charset="-120"/>
                        </a:rPr>
                        <a:t>法國</a:t>
                      </a:r>
                    </a:p>
                  </a:txBody>
                  <a:tcPr marL="9525" marR="9525" marT="9525" marB="0" anchor="ctr"/>
                </a:tc>
                <a:tc>
                  <a:txBody>
                    <a:bodyPr/>
                    <a:lstStyle/>
                    <a:p>
                      <a:pPr algn="ctr" fontAlgn="ctr"/>
                      <a:r>
                        <a:rPr lang="en-US" altLang="zh-TW" sz="1200" b="1" u="none" strike="noStrike" dirty="0">
                          <a:latin typeface="微軟正黑體" panose="020B0604030504040204" pitchFamily="34" charset="-120"/>
                          <a:ea typeface="微軟正黑體" panose="020B0604030504040204" pitchFamily="34" charset="-120"/>
                        </a:rPr>
                        <a:t>University</a:t>
                      </a:r>
                      <a:r>
                        <a:rPr lang="en-US" altLang="zh-TW" sz="1200" b="1" u="none" strike="noStrike" baseline="0" dirty="0">
                          <a:latin typeface="微軟正黑體" panose="020B0604030504040204" pitchFamily="34" charset="-120"/>
                          <a:ea typeface="微軟正黑體" panose="020B0604030504040204" pitchFamily="34" charset="-120"/>
                        </a:rPr>
                        <a:t> Paris 12 – Val De Marne </a:t>
                      </a:r>
                      <a:r>
                        <a:rPr lang="zh-TW" altLang="en-US" sz="1200" b="1" u="none" strike="noStrike" baseline="0" dirty="0">
                          <a:latin typeface="微軟正黑體" panose="020B0604030504040204" pitchFamily="34" charset="-120"/>
                          <a:ea typeface="微軟正黑體" panose="020B0604030504040204" pitchFamily="34" charset="-120"/>
                        </a:rPr>
                        <a:t>巴黎第十二</a:t>
                      </a:r>
                      <a:r>
                        <a:rPr lang="zh-TW" altLang="en-US" sz="1200" b="1" u="none" strike="noStrike" dirty="0">
                          <a:latin typeface="微軟正黑體" panose="020B0604030504040204" pitchFamily="34" charset="-120"/>
                          <a:ea typeface="微軟正黑體" panose="020B0604030504040204" pitchFamily="34" charset="-120"/>
                        </a:rPr>
                        <a:t>大學</a:t>
                      </a:r>
                      <a:endParaRPr lang="zh-TW" altLang="en-US" sz="1200" b="1"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sz="1200" b="0" i="0" u="none" strike="noStrike" dirty="0">
                          <a:latin typeface="微軟正黑體" panose="020B0604030504040204" pitchFamily="34" charset="-120"/>
                          <a:ea typeface="微軟正黑體" panose="020B0604030504040204" pitchFamily="34" charset="-120"/>
                        </a:rPr>
                        <a:t>Paris</a:t>
                      </a:r>
                    </a:p>
                  </a:txBody>
                  <a:tcPr marL="9525" marR="9525" marT="9525" marB="0" anchor="ctr"/>
                </a:tc>
                <a:tc>
                  <a:txBody>
                    <a:bodyPr/>
                    <a:lstStyle/>
                    <a:p>
                      <a:pPr algn="l" fontAlgn="ctr"/>
                      <a:r>
                        <a:rPr lang="en-US" altLang="zh-TW" sz="1200" u="none" strike="noStrike" dirty="0">
                          <a:latin typeface="微軟正黑體" panose="020B0604030504040204" pitchFamily="34" charset="-120"/>
                          <a:ea typeface="微軟正黑體" panose="020B0604030504040204" pitchFamily="34" charset="-120"/>
                        </a:rPr>
                        <a:t>GMBA Program</a:t>
                      </a:r>
                      <a:r>
                        <a:rPr lang="zh-TW" altLang="en-US" sz="1200" u="none" strike="noStrike" dirty="0">
                          <a:latin typeface="微軟正黑體" panose="020B0604030504040204" pitchFamily="34" charset="-120"/>
                          <a:ea typeface="微軟正黑體" panose="020B0604030504040204" pitchFamily="34" charset="-120"/>
                        </a:rPr>
                        <a:t> </a:t>
                      </a:r>
                      <a:endParaRPr lang="en-US" altLang="zh-TW" sz="1200" u="none" strike="noStrike" dirty="0">
                        <a:latin typeface="微軟正黑體" panose="020B0604030504040204" pitchFamily="34" charset="-120"/>
                        <a:ea typeface="微軟正黑體" panose="020B0604030504040204" pitchFamily="34" charset="-120"/>
                      </a:endParaRPr>
                    </a:p>
                    <a:p>
                      <a:pPr algn="l" fontAlgn="ctr"/>
                      <a:r>
                        <a:rPr lang="zh-TW" altLang="en-US" sz="1200" u="none" strike="noStrike" dirty="0">
                          <a:latin typeface="微軟正黑體" panose="020B0604030504040204" pitchFamily="34" charset="-120"/>
                          <a:ea typeface="微軟正黑體" panose="020B0604030504040204" pitchFamily="34" charset="-120"/>
                        </a:rPr>
                        <a:t>免學雜費雙學位</a:t>
                      </a:r>
                      <a:endParaRPr lang="zh-TW" altLang="en-US" sz="1200" b="0"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000" kern="1200" dirty="0">
                          <a:solidFill>
                            <a:schemeClr val="dk1"/>
                          </a:solidFill>
                          <a:latin typeface="微軟正黑體" panose="020B0604030504040204" pitchFamily="34" charset="-120"/>
                          <a:ea typeface="微軟正黑體" panose="020B0604030504040204" pitchFamily="34" charset="-120"/>
                          <a:cs typeface="+mn-cs"/>
                        </a:rPr>
                        <a:t>http://www.u-pec.fr/</a:t>
                      </a:r>
                      <a:endParaRPr lang="en-US" sz="1000" b="0" i="0" u="none" strike="noStrike" dirty="0">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0002"/>
                  </a:ext>
                </a:extLst>
              </a:tr>
              <a:tr h="744840">
                <a:tc>
                  <a:txBody>
                    <a:bodyPr/>
                    <a:lstStyle/>
                    <a:p>
                      <a:pPr algn="ctr" fontAlgn="ctr"/>
                      <a:r>
                        <a:rPr lang="en-US" altLang="zh-TW" sz="1200" b="0" i="0" u="none" strike="noStrike" dirty="0">
                          <a:latin typeface="微軟正黑體" panose="020B0604030504040204" pitchFamily="34" charset="-120"/>
                          <a:ea typeface="微軟正黑體" panose="020B0604030504040204" pitchFamily="34" charset="-120"/>
                        </a:rPr>
                        <a:t>3</a:t>
                      </a:r>
                    </a:p>
                  </a:txBody>
                  <a:tcPr marL="9525" marR="9525" marT="9525" marB="0" anchor="ctr"/>
                </a:tc>
                <a:tc>
                  <a:txBody>
                    <a:bodyPr/>
                    <a:lstStyle/>
                    <a:p>
                      <a:pPr algn="ctr" fontAlgn="ctr"/>
                      <a:r>
                        <a:rPr lang="zh-TW" altLang="en-US" sz="1200" b="0" i="0" u="none" strike="noStrike" dirty="0">
                          <a:latin typeface="微軟正黑體" panose="020B0604030504040204" pitchFamily="34" charset="-120"/>
                          <a:ea typeface="微軟正黑體" panose="020B0604030504040204" pitchFamily="34" charset="-120"/>
                        </a:rPr>
                        <a:t>德國</a:t>
                      </a:r>
                    </a:p>
                  </a:txBody>
                  <a:tcPr marL="9525" marR="9525" marT="9525" marB="0" anchor="ctr"/>
                </a:tc>
                <a:tc>
                  <a:txBody>
                    <a:bodyPr/>
                    <a:lstStyle/>
                    <a:p>
                      <a:pPr algn="ctr" fontAlgn="ctr"/>
                      <a:r>
                        <a:rPr lang="en-US" altLang="zh-TW" sz="1200" b="1" i="0" u="none" strike="noStrike" dirty="0" err="1">
                          <a:latin typeface="微軟正黑體" panose="020B0604030504040204" pitchFamily="34" charset="-120"/>
                          <a:ea typeface="微軟正黑體" panose="020B0604030504040204" pitchFamily="34" charset="-120"/>
                        </a:rPr>
                        <a:t>Hochschule</a:t>
                      </a:r>
                      <a:r>
                        <a:rPr lang="en-US" altLang="zh-TW" sz="1200" b="1" i="0" u="none" strike="noStrike" dirty="0">
                          <a:latin typeface="微軟正黑體" panose="020B0604030504040204" pitchFamily="34" charset="-120"/>
                          <a:ea typeface="微軟正黑體" panose="020B0604030504040204" pitchFamily="34" charset="-120"/>
                        </a:rPr>
                        <a:t> Konstanz University of Applied Sciences</a:t>
                      </a:r>
                    </a:p>
                    <a:p>
                      <a:pPr algn="ctr" fontAlgn="ctr"/>
                      <a:r>
                        <a:rPr lang="zh-TW" altLang="en-US" sz="1200" b="1" i="0" u="none" strike="noStrike" dirty="0">
                          <a:latin typeface="微軟正黑體" panose="020B0604030504040204" pitchFamily="34" charset="-120"/>
                          <a:ea typeface="微軟正黑體" panose="020B0604030504040204" pitchFamily="34" charset="-120"/>
                        </a:rPr>
                        <a:t>康斯坦茲應用科學大學</a:t>
                      </a:r>
                    </a:p>
                  </a:txBody>
                  <a:tcPr marL="9525" marR="9525" marT="9525" marB="0" anchor="ctr"/>
                </a:tc>
                <a:tc>
                  <a:txBody>
                    <a:bodyPr/>
                    <a:lstStyle/>
                    <a:p>
                      <a:pPr algn="ctr" fontAlgn="ctr"/>
                      <a:r>
                        <a:rPr lang="en-US" altLang="zh-TW" sz="1200" b="0" i="0" u="none" strike="noStrike" dirty="0">
                          <a:latin typeface="微軟正黑體" panose="020B0604030504040204" pitchFamily="34" charset="-120"/>
                          <a:ea typeface="微軟正黑體" panose="020B0604030504040204" pitchFamily="34" charset="-120"/>
                        </a:rPr>
                        <a:t>Germany</a:t>
                      </a:r>
                      <a:endParaRPr lang="en-US" sz="1200" b="0" i="0" u="none" strike="noStrike" dirty="0">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200" b="0" i="0" u="none" strike="noStrike" dirty="0" err="1">
                          <a:latin typeface="微軟正黑體" panose="020B0604030504040204" pitchFamily="34" charset="-120"/>
                          <a:ea typeface="微軟正黑體" panose="020B0604030504040204" pitchFamily="34" charset="-120"/>
                        </a:rPr>
                        <a:t>GMBA</a:t>
                      </a:r>
                      <a:r>
                        <a:rPr lang="zh-TW" altLang="en-US" sz="1200" b="0" i="0" u="none" strike="noStrike" dirty="0">
                          <a:latin typeface="微軟正黑體" panose="020B0604030504040204" pitchFamily="34" charset="-120"/>
                          <a:ea typeface="微軟正黑體" panose="020B0604030504040204" pitchFamily="34" charset="-120"/>
                        </a:rPr>
                        <a:t>免學雜費雙學位</a:t>
                      </a:r>
                    </a:p>
                  </a:txBody>
                  <a:tcPr marL="9525" marR="9525" marT="9525" marB="0" anchor="ctr"/>
                </a:tc>
                <a:tc>
                  <a:txBody>
                    <a:bodyPr/>
                    <a:lstStyle/>
                    <a:p>
                      <a:pPr algn="l" fontAlgn="ctr"/>
                      <a:r>
                        <a:rPr lang="en-US" sz="1000" b="0" i="0" u="none" strike="noStrike" dirty="0">
                          <a:latin typeface="微軟正黑體" panose="020B0604030504040204" pitchFamily="34" charset="-120"/>
                          <a:ea typeface="微軟正黑體" panose="020B0604030504040204" pitchFamily="34" charset="-120"/>
                        </a:rPr>
                        <a:t>https://www.htwg-</a:t>
                      </a:r>
                    </a:p>
                    <a:p>
                      <a:pPr algn="l" fontAlgn="ctr"/>
                      <a:r>
                        <a:rPr lang="en-US" sz="1000" b="0" i="0" u="none" strike="noStrike" dirty="0">
                          <a:latin typeface="微軟正黑體" panose="020B0604030504040204" pitchFamily="34" charset="-120"/>
                          <a:ea typeface="微軟正黑體" panose="020B0604030504040204" pitchFamily="34" charset="-120"/>
                        </a:rPr>
                        <a:t>konstanz.de/en/</a:t>
                      </a:r>
                    </a:p>
                  </a:txBody>
                  <a:tcPr marL="9525" marR="9525" marT="9525" marB="0" anchor="ctr"/>
                </a:tc>
                <a:extLst>
                  <a:ext uri="{0D108BD9-81ED-4DB2-BD59-A6C34878D82A}">
                    <a16:rowId xmlns:a16="http://schemas.microsoft.com/office/drawing/2014/main" val="10003"/>
                  </a:ext>
                </a:extLst>
              </a:tr>
              <a:tr h="720080">
                <a:tc>
                  <a:txBody>
                    <a:bodyPr/>
                    <a:lstStyle/>
                    <a:p>
                      <a:pPr algn="ctr" fontAlgn="ctr"/>
                      <a:r>
                        <a:rPr lang="en-US" altLang="zh-TW" sz="1200" b="0" i="0" u="none" strike="noStrike" dirty="0">
                          <a:latin typeface="微軟正黑體" panose="020B0604030504040204" pitchFamily="34" charset="-120"/>
                          <a:ea typeface="微軟正黑體" panose="020B0604030504040204" pitchFamily="34" charset="-120"/>
                        </a:rPr>
                        <a:t>4</a:t>
                      </a:r>
                    </a:p>
                  </a:txBody>
                  <a:tcPr marL="9525" marR="9525" marT="9525" marB="0" anchor="ctr"/>
                </a:tc>
                <a:tc>
                  <a:txBody>
                    <a:bodyPr/>
                    <a:lstStyle/>
                    <a:p>
                      <a:pPr algn="ctr" fontAlgn="ctr"/>
                      <a:r>
                        <a:rPr lang="zh-TW" altLang="en-US" sz="1200" b="0" i="0" u="none" strike="noStrike" dirty="0">
                          <a:latin typeface="微軟正黑體" panose="020B0604030504040204" pitchFamily="34" charset="-120"/>
                          <a:ea typeface="微軟正黑體" panose="020B0604030504040204" pitchFamily="34" charset="-120"/>
                        </a:rPr>
                        <a:t>瑞士</a:t>
                      </a:r>
                    </a:p>
                  </a:txBody>
                  <a:tcPr marL="9525" marR="9525" marT="9525" marB="0" anchor="ctr"/>
                </a:tc>
                <a:tc>
                  <a:txBody>
                    <a:bodyPr/>
                    <a:lstStyle/>
                    <a:p>
                      <a:pPr algn="ctr" fontAlgn="ctr"/>
                      <a:r>
                        <a:rPr lang="en-US" altLang="zh-TW" sz="1200" b="1" i="0" u="none" strike="noStrike" dirty="0">
                          <a:latin typeface="微軟正黑體" panose="020B0604030504040204" pitchFamily="34" charset="-120"/>
                          <a:ea typeface="微軟正黑體" panose="020B0604030504040204" pitchFamily="34" charset="-120"/>
                        </a:rPr>
                        <a:t>University of Applied</a:t>
                      </a:r>
                      <a:r>
                        <a:rPr lang="zh-TW" altLang="en-US" sz="1200" b="1" i="0" u="none" strike="noStrike" dirty="0">
                          <a:latin typeface="微軟正黑體" panose="020B0604030504040204" pitchFamily="34" charset="-120"/>
                          <a:ea typeface="微軟正黑體" panose="020B0604030504040204" pitchFamily="34" charset="-120"/>
                        </a:rPr>
                        <a:t> </a:t>
                      </a:r>
                      <a:r>
                        <a:rPr lang="en-US" altLang="zh-TW" sz="1200" b="1" i="0" u="none" strike="noStrike" dirty="0">
                          <a:latin typeface="微軟正黑體" panose="020B0604030504040204" pitchFamily="34" charset="-120"/>
                          <a:ea typeface="微軟正黑體" panose="020B0604030504040204" pitchFamily="34" charset="-120"/>
                        </a:rPr>
                        <a:t>Sciences</a:t>
                      </a:r>
                      <a:r>
                        <a:rPr lang="zh-TW" altLang="en-US" sz="1200" b="1" i="0" u="none" strike="noStrike" dirty="0">
                          <a:latin typeface="微軟正黑體" panose="020B0604030504040204" pitchFamily="34" charset="-120"/>
                          <a:ea typeface="微軟正黑體" panose="020B0604030504040204" pitchFamily="34" charset="-120"/>
                        </a:rPr>
                        <a:t> </a:t>
                      </a:r>
                      <a:r>
                        <a:rPr lang="en-US" altLang="zh-TW" sz="1200" b="1" i="0" u="none" strike="noStrike" dirty="0">
                          <a:latin typeface="微軟正黑體" panose="020B0604030504040204" pitchFamily="34" charset="-120"/>
                          <a:ea typeface="微軟正黑體" panose="020B0604030504040204" pitchFamily="34" charset="-120"/>
                        </a:rPr>
                        <a:t>Northwestern Switzerland</a:t>
                      </a:r>
                    </a:p>
                    <a:p>
                      <a:pPr algn="ctr" fontAlgn="ctr"/>
                      <a:r>
                        <a:rPr lang="zh-TW" altLang="en-US" sz="1200" b="1" i="0" u="none" strike="noStrike" dirty="0">
                          <a:latin typeface="微軟正黑體" panose="020B0604030504040204" pitchFamily="34" charset="-120"/>
                          <a:ea typeface="微軟正黑體" panose="020B0604030504040204" pitchFamily="34" charset="-120"/>
                        </a:rPr>
                        <a:t>西北應用科技大學</a:t>
                      </a:r>
                    </a:p>
                  </a:txBody>
                  <a:tcPr marL="9525" marR="9525" marT="9525" marB="0" anchor="ctr"/>
                </a:tc>
                <a:tc>
                  <a:txBody>
                    <a:bodyPr/>
                    <a:lstStyle/>
                    <a:p>
                      <a:pPr algn="ctr" fontAlgn="ctr"/>
                      <a:r>
                        <a:rPr lang="en-US" sz="1200" b="0" i="0" u="none" strike="noStrike" dirty="0">
                          <a:latin typeface="微軟正黑體" panose="020B0604030504040204" pitchFamily="34" charset="-120"/>
                          <a:ea typeface="微軟正黑體" panose="020B0604030504040204" pitchFamily="34" charset="-120"/>
                        </a:rPr>
                        <a:t>Switzerland</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a:latin typeface="微軟正黑體" panose="020B0604030504040204" pitchFamily="34" charset="-120"/>
                          <a:ea typeface="微軟正黑體" panose="020B0604030504040204" pitchFamily="34" charset="-120"/>
                        </a:rPr>
                        <a:t>GMBA</a:t>
                      </a:r>
                      <a:r>
                        <a:rPr lang="zh-TW" altLang="en-US" sz="1200" b="0" i="0" u="none" strike="noStrike" dirty="0">
                          <a:latin typeface="微軟正黑體" panose="020B0604030504040204" pitchFamily="34" charset="-120"/>
                          <a:ea typeface="微軟正黑體" panose="020B0604030504040204" pitchFamily="34" charset="-120"/>
                        </a:rPr>
                        <a:t>免學雜費雙學位</a:t>
                      </a:r>
                    </a:p>
                  </a:txBody>
                  <a:tcPr marL="9525" marR="9525" marT="9525" marB="0" anchor="ctr"/>
                </a:tc>
                <a:tc>
                  <a:txBody>
                    <a:bodyPr/>
                    <a:lstStyle/>
                    <a:p>
                      <a:pPr algn="l" fontAlgn="ctr"/>
                      <a:r>
                        <a:rPr lang="en-US" sz="1000" b="0" i="0" u="none" strike="noStrike" dirty="0">
                          <a:latin typeface="微軟正黑體" panose="020B0604030504040204" pitchFamily="34" charset="-120"/>
                          <a:ea typeface="微軟正黑體" panose="020B0604030504040204" pitchFamily="34" charset="-120"/>
                        </a:rPr>
                        <a:t>https://www.fhnw.ch/de/</a:t>
                      </a:r>
                    </a:p>
                  </a:txBody>
                  <a:tcPr marL="9525" marR="9525" marT="9525" marB="0" anchor="ctr"/>
                </a:tc>
                <a:extLst>
                  <a:ext uri="{0D108BD9-81ED-4DB2-BD59-A6C34878D82A}">
                    <a16:rowId xmlns:a16="http://schemas.microsoft.com/office/drawing/2014/main" val="1803837453"/>
                  </a:ext>
                </a:extLst>
              </a:tr>
            </a:tbl>
          </a:graphicData>
        </a:graphic>
      </p:graphicFrame>
      <p:pic>
        <p:nvPicPr>
          <p:cNvPr id="25647" name="Picture 48" descr="http://www.eurograduate.com/images/uni/JohannesKeplerU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2" y="4782278"/>
            <a:ext cx="2440495" cy="16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Picture 54" descr="http://www.groupeidecom.com/bimage/actu/images/1410_universite_upec.jpg"/>
          <p:cNvPicPr>
            <a:picLocks noChangeAspect="1" noChangeArrowheads="1"/>
          </p:cNvPicPr>
          <p:nvPr/>
        </p:nvPicPr>
        <p:blipFill>
          <a:blip r:embed="rId5">
            <a:extLst>
              <a:ext uri="{28A0092B-C50C-407E-A947-70E740481C1C}">
                <a14:useLocalDpi xmlns:a14="http://schemas.microsoft.com/office/drawing/2010/main" val="0"/>
              </a:ext>
            </a:extLst>
          </a:blip>
          <a:srcRect l="19281" r="16115"/>
          <a:stretch>
            <a:fillRect/>
          </a:stretch>
        </p:blipFill>
        <p:spPr bwMode="auto">
          <a:xfrm>
            <a:off x="4836765" y="4771436"/>
            <a:ext cx="2065785" cy="16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ochschule für Wirtschaft FHNW / School of Business FHNW: Alumni and  Graduates | LinkedIn">
            <a:extLst>
              <a:ext uri="{FF2B5EF4-FFF2-40B4-BE49-F238E27FC236}">
                <a16:creationId xmlns:a16="http://schemas.microsoft.com/office/drawing/2014/main" id="{1C6AA74D-F5E0-4B7F-BC4C-9415278861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798"/>
          <a:stretch/>
        </p:blipFill>
        <p:spPr bwMode="auto">
          <a:xfrm>
            <a:off x="6902550" y="4782278"/>
            <a:ext cx="2241450" cy="1618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20713"/>
            <a:ext cx="9144000" cy="1079500"/>
          </a:xfrm>
        </p:spPr>
        <p:txBody>
          <a:bodyPr anchor="t"/>
          <a:lstStyle/>
          <a:p>
            <a:pPr eaLnBrk="1" hangingPunct="1">
              <a:defRPr/>
            </a:pPr>
            <a:br>
              <a:rPr lang="en-US" altLang="zh-TW" sz="3600" b="1" dirty="0">
                <a:solidFill>
                  <a:srgbClr val="0D0E1D"/>
                </a:solidFill>
                <a:latin typeface="標楷體" pitchFamily="65" charset="-120"/>
                <a:ea typeface="標楷體" pitchFamily="65" charset="-120"/>
              </a:rPr>
            </a:br>
            <a:r>
              <a:rPr lang="en-US" altLang="zh-TW" sz="3600" b="1" dirty="0">
                <a:solidFill>
                  <a:srgbClr val="0D0E1D"/>
                </a:solidFill>
                <a:latin typeface="微軟正黑體" panose="020B0604030504040204" pitchFamily="34" charset="-120"/>
                <a:ea typeface="微軟正黑體" panose="020B0604030504040204" pitchFamily="34" charset="-120"/>
              </a:rPr>
              <a:t>2024</a:t>
            </a:r>
            <a:r>
              <a:rPr lang="zh-TW" altLang="en-US" sz="3600" b="1" dirty="0">
                <a:solidFill>
                  <a:srgbClr val="0D0E1D"/>
                </a:solidFill>
                <a:latin typeface="微軟正黑體" panose="020B0604030504040204" pitchFamily="34" charset="-120"/>
                <a:ea typeface="微軟正黑體" panose="020B0604030504040204" pitchFamily="34" charset="-120"/>
              </a:rPr>
              <a:t>境外研修說明會大綱</a:t>
            </a:r>
          </a:p>
        </p:txBody>
      </p:sp>
      <p:sp>
        <p:nvSpPr>
          <p:cNvPr id="5123" name="Text Box 15"/>
          <p:cNvSpPr txBox="1">
            <a:spLocks noChangeArrowheads="1"/>
          </p:cNvSpPr>
          <p:nvPr/>
        </p:nvSpPr>
        <p:spPr bwMode="auto">
          <a:xfrm>
            <a:off x="1476375" y="1916113"/>
            <a:ext cx="695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1" hangingPunct="1">
              <a:spcBef>
                <a:spcPct val="50000"/>
              </a:spcBef>
              <a:buFontTx/>
              <a:buNone/>
            </a:pPr>
            <a:r>
              <a:rPr lang="zh-TW" altLang="en-US" sz="2800" b="1" dirty="0">
                <a:solidFill>
                  <a:srgbClr val="0033CC"/>
                </a:solidFill>
                <a:latin typeface="微軟正黑體" panose="020B0604030504040204" pitchFamily="34" charset="-120"/>
                <a:ea typeface="微軟正黑體" panose="020B0604030504040204" pitchFamily="34" charset="-120"/>
              </a:rPr>
              <a:t>第一部份 </a:t>
            </a:r>
            <a:r>
              <a:rPr lang="en-US" altLang="zh-TW" sz="2800" b="1" dirty="0">
                <a:solidFill>
                  <a:srgbClr val="0033CC"/>
                </a:solidFill>
                <a:latin typeface="微軟正黑體" panose="020B0604030504040204" pitchFamily="34" charset="-120"/>
                <a:ea typeface="微軟正黑體" panose="020B0604030504040204" pitchFamily="34" charset="-120"/>
              </a:rPr>
              <a:t>:</a:t>
            </a:r>
            <a:r>
              <a:rPr lang="zh-TW" altLang="en-US" sz="2800" b="1" dirty="0">
                <a:solidFill>
                  <a:srgbClr val="0033CC"/>
                </a:solidFill>
                <a:latin typeface="微軟正黑體" panose="020B0604030504040204" pitchFamily="34" charset="-120"/>
                <a:ea typeface="微軟正黑體" panose="020B0604030504040204" pitchFamily="34" charset="-120"/>
              </a:rPr>
              <a:t>  境外研修管道</a:t>
            </a:r>
            <a:endParaRPr lang="en-US" altLang="zh-TW" sz="2800" b="1" dirty="0">
              <a:solidFill>
                <a:srgbClr val="0033CC"/>
              </a:solidFill>
              <a:latin typeface="微軟正黑體" panose="020B0604030504040204" pitchFamily="34" charset="-120"/>
              <a:ea typeface="微軟正黑體" panose="020B0604030504040204" pitchFamily="34" charset="-120"/>
            </a:endParaRPr>
          </a:p>
          <a:p>
            <a:pPr eaLnBrk="1" hangingPunct="1">
              <a:spcBef>
                <a:spcPct val="50000"/>
              </a:spcBef>
              <a:buFontTx/>
              <a:buNone/>
            </a:pPr>
            <a:r>
              <a:rPr lang="zh-TW" altLang="en-US" sz="2800" b="1" dirty="0">
                <a:solidFill>
                  <a:srgbClr val="0033CC"/>
                </a:solidFill>
                <a:latin typeface="微軟正黑體" panose="020B0604030504040204" pitchFamily="34" charset="-120"/>
                <a:ea typeface="微軟正黑體" panose="020B0604030504040204" pitchFamily="34" charset="-120"/>
              </a:rPr>
              <a:t>第二部分：</a:t>
            </a:r>
            <a:r>
              <a:rPr kumimoji="0" lang="zh-TW" altLang="en-US" sz="2800" b="1" dirty="0">
                <a:solidFill>
                  <a:srgbClr val="0033CC"/>
                </a:solidFill>
                <a:latin typeface="微軟正黑體" panose="020B0604030504040204" pitchFamily="34" charset="-120"/>
                <a:ea typeface="微軟正黑體" panose="020B0604030504040204" pitchFamily="34" charset="-120"/>
              </a:rPr>
              <a:t>學校境外研修重要須知</a:t>
            </a:r>
            <a:endParaRPr kumimoji="0" lang="en-US" altLang="zh-TW" sz="2800" b="1" dirty="0">
              <a:solidFill>
                <a:srgbClr val="0033CC"/>
              </a:solidFill>
              <a:latin typeface="微軟正黑體" panose="020B0604030504040204" pitchFamily="34" charset="-120"/>
              <a:ea typeface="微軟正黑體" panose="020B0604030504040204" pitchFamily="34" charset="-120"/>
            </a:endParaRPr>
          </a:p>
          <a:p>
            <a:pPr eaLnBrk="1" hangingPunct="1">
              <a:spcBef>
                <a:spcPct val="50000"/>
              </a:spcBef>
              <a:buFontTx/>
              <a:buNone/>
            </a:pPr>
            <a:r>
              <a:rPr lang="zh-TW" altLang="en-US" sz="2800" b="1" dirty="0">
                <a:solidFill>
                  <a:srgbClr val="0033CC"/>
                </a:solidFill>
                <a:latin typeface="微軟正黑體" panose="020B0604030504040204" pitchFamily="34" charset="-120"/>
                <a:ea typeface="微軟正黑體" panose="020B0604030504040204" pitchFamily="34" charset="-120"/>
              </a:rPr>
              <a:t>第三部份 </a:t>
            </a:r>
            <a:r>
              <a:rPr lang="en-US" altLang="zh-TW" sz="2800" b="1" dirty="0">
                <a:solidFill>
                  <a:srgbClr val="0033CC"/>
                </a:solidFill>
                <a:latin typeface="微軟正黑體" panose="020B0604030504040204" pitchFamily="34" charset="-120"/>
                <a:ea typeface="微軟正黑體" panose="020B0604030504040204" pitchFamily="34" charset="-120"/>
              </a:rPr>
              <a:t>:</a:t>
            </a:r>
            <a:r>
              <a:rPr lang="zh-TW" altLang="en-US" sz="2800" b="1" dirty="0">
                <a:solidFill>
                  <a:srgbClr val="0033CC"/>
                </a:solidFill>
                <a:latin typeface="微軟正黑體" panose="020B0604030504040204" pitchFamily="34" charset="-120"/>
                <a:ea typeface="微軟正黑體" panose="020B0604030504040204" pitchFamily="34" charset="-120"/>
              </a:rPr>
              <a:t>  自行閱讀部份</a:t>
            </a:r>
            <a:endParaRPr lang="en-US" altLang="zh-TW" sz="2800" b="1" dirty="0">
              <a:solidFill>
                <a:srgbClr val="0033CC"/>
              </a:solidFill>
              <a:latin typeface="微軟正黑體" panose="020B0604030504040204" pitchFamily="34" charset="-120"/>
              <a:ea typeface="微軟正黑體" panose="020B0604030504040204" pitchFamily="34" charset="-120"/>
            </a:endParaRPr>
          </a:p>
        </p:txBody>
      </p:sp>
      <p:pic>
        <p:nvPicPr>
          <p:cNvPr id="5124" name="Picture 21" descr="sunflowe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5103813"/>
            <a:ext cx="1873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字版面配置區 2"/>
          <p:cNvSpPr>
            <a:spLocks noGrp="1"/>
          </p:cNvSpPr>
          <p:nvPr>
            <p:ph type="body" idx="1"/>
          </p:nvPr>
        </p:nvSpPr>
        <p:spPr>
          <a:xfrm>
            <a:off x="539750" y="2349500"/>
            <a:ext cx="8353425" cy="1500188"/>
          </a:xfrm>
        </p:spPr>
        <p:txBody>
          <a:bodyPr/>
          <a:lstStyle/>
          <a:p>
            <a:pPr algn="ctr"/>
            <a:r>
              <a:rPr lang="zh-TW" altLang="en-US" sz="4000" b="1" dirty="0">
                <a:solidFill>
                  <a:srgbClr val="0033CC"/>
                </a:solidFill>
                <a:latin typeface="微軟正黑體" panose="020B0604030504040204" pitchFamily="34" charset="-120"/>
                <a:ea typeface="微軟正黑體" panose="020B0604030504040204" pitchFamily="34" charset="-120"/>
              </a:rPr>
              <a:t>日本海外研習學校介紹</a:t>
            </a:r>
          </a:p>
          <a:p>
            <a:endParaRPr lang="zh-TW"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42913" y="103188"/>
            <a:ext cx="8243887" cy="1165572"/>
          </a:xfrm>
        </p:spPr>
        <p:txBody>
          <a:bodyPr/>
          <a:lstStyle/>
          <a:p>
            <a:pPr eaLnBrk="1" hangingPunct="1">
              <a:defRPr/>
            </a:pPr>
            <a:r>
              <a:rPr lang="zh-TW" altLang="en-US" sz="3600" dirty="0">
                <a:latin typeface="標楷體" pitchFamily="65" charset="-120"/>
                <a:ea typeface="標楷體" pitchFamily="65" charset="-120"/>
              </a:rPr>
              <a:t>一、可申請雙學位之學校 </a:t>
            </a:r>
            <a:br>
              <a:rPr lang="en-US" altLang="zh-TW" sz="3600" dirty="0">
                <a:latin typeface="標楷體" pitchFamily="65" charset="-120"/>
                <a:ea typeface="標楷體" pitchFamily="65" charset="-120"/>
              </a:rPr>
            </a:b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依各校規定修業期間約</a:t>
            </a:r>
            <a:r>
              <a:rPr lang="en-US" altLang="zh-TW" sz="2400" dirty="0">
                <a:solidFill>
                  <a:srgbClr val="FF0000"/>
                </a:solidFill>
                <a:latin typeface="標楷體" pitchFamily="65" charset="-120"/>
                <a:ea typeface="標楷體" pitchFamily="65" charset="-120"/>
              </a:rPr>
              <a:t>1-2</a:t>
            </a:r>
            <a:r>
              <a:rPr lang="zh-TW" altLang="en-US" sz="2400" dirty="0">
                <a:solidFill>
                  <a:srgbClr val="FF0000"/>
                </a:solidFill>
                <a:latin typeface="標楷體" pitchFamily="65" charset="-120"/>
                <a:ea typeface="標楷體" pitchFamily="65" charset="-120"/>
              </a:rPr>
              <a:t>年，有些需自費前往修讀</a:t>
            </a:r>
            <a:r>
              <a:rPr lang="en-US" altLang="zh-TW" sz="2400" dirty="0">
                <a:solidFill>
                  <a:srgbClr val="FF0000"/>
                </a:solidFill>
                <a:latin typeface="標楷體" pitchFamily="65" charset="-120"/>
                <a:ea typeface="標楷體" pitchFamily="65" charset="-120"/>
              </a:rPr>
              <a:t>)</a:t>
            </a:r>
            <a:endParaRPr lang="zh-TW" altLang="en-US" sz="2400" dirty="0">
              <a:solidFill>
                <a:srgbClr val="FF0000"/>
              </a:solidFill>
              <a:latin typeface="標楷體" pitchFamily="65" charset="-120"/>
              <a:ea typeface="標楷體" pitchFamily="65" charset="-120"/>
            </a:endParaRPr>
          </a:p>
        </p:txBody>
      </p:sp>
      <p:sp>
        <p:nvSpPr>
          <p:cNvPr id="16387" name="Text Box 4"/>
          <p:cNvSpPr txBox="1">
            <a:spLocks noChangeArrowheads="1"/>
          </p:cNvSpPr>
          <p:nvPr/>
        </p:nvSpPr>
        <p:spPr bwMode="auto">
          <a:xfrm>
            <a:off x="793750" y="1601467"/>
            <a:ext cx="8064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1" hangingPunct="1">
              <a:spcBef>
                <a:spcPct val="50000"/>
              </a:spcBef>
              <a:buFontTx/>
              <a:buNone/>
            </a:pPr>
            <a:r>
              <a:rPr lang="en-US" altLang="zh-TW" sz="2200" b="1" dirty="0">
                <a:latin typeface="標楷體" panose="03000509000000000000" pitchFamily="65" charset="-120"/>
                <a:ea typeface="標楷體" panose="03000509000000000000" pitchFamily="65" charset="-120"/>
              </a:rPr>
              <a:t>1.</a:t>
            </a:r>
            <a:r>
              <a:rPr lang="zh-TW" altLang="en-US" sz="2200" b="1" dirty="0">
                <a:latin typeface="標楷體" panose="03000509000000000000" pitchFamily="65" charset="-120"/>
                <a:ea typeface="標楷體" panose="03000509000000000000" pitchFamily="65" charset="-120"/>
              </a:rPr>
              <a:t>立命館大學 理工學研究科</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碩士雙學位</a:t>
            </a:r>
            <a:r>
              <a:rPr lang="en-US" altLang="zh-TW" sz="2200" b="1" dirty="0">
                <a:latin typeface="標楷體" panose="03000509000000000000" pitchFamily="65" charset="-120"/>
                <a:ea typeface="標楷體" panose="03000509000000000000" pitchFamily="65" charset="-120"/>
              </a:rPr>
              <a:t>)</a:t>
            </a:r>
          </a:p>
          <a:p>
            <a:pPr eaLnBrk="1" hangingPunct="1">
              <a:spcBef>
                <a:spcPct val="50000"/>
              </a:spcBef>
              <a:buFontTx/>
              <a:buNone/>
            </a:pPr>
            <a:r>
              <a:rPr lang="en-US" altLang="zh-TW" sz="2200" b="1" dirty="0">
                <a:latin typeface="標楷體" panose="03000509000000000000" pitchFamily="65" charset="-120"/>
                <a:ea typeface="標楷體" panose="03000509000000000000" pitchFamily="65" charset="-120"/>
              </a:rPr>
              <a:t>2.</a:t>
            </a:r>
            <a:r>
              <a:rPr lang="zh-TW" altLang="en-US" sz="2200" b="1" dirty="0">
                <a:latin typeface="標楷體" panose="03000509000000000000" pitchFamily="65" charset="-120"/>
                <a:ea typeface="標楷體" panose="03000509000000000000" pitchFamily="65" charset="-120"/>
              </a:rPr>
              <a:t>工學院大學 工學研究科</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碩士雙學位</a:t>
            </a:r>
            <a:r>
              <a:rPr lang="en-US" altLang="zh-TW" sz="2200" b="1" dirty="0">
                <a:latin typeface="標楷體" panose="03000509000000000000" pitchFamily="65" charset="-120"/>
                <a:ea typeface="標楷體" panose="03000509000000000000" pitchFamily="65" charset="-120"/>
              </a:rPr>
              <a:t>)</a:t>
            </a:r>
          </a:p>
          <a:p>
            <a:pPr eaLnBrk="1" hangingPunct="1">
              <a:spcBef>
                <a:spcPct val="50000"/>
              </a:spcBef>
              <a:buFontTx/>
              <a:buNone/>
            </a:pPr>
            <a:r>
              <a:rPr lang="en-US" altLang="zh-TW" sz="2200" b="1" dirty="0">
                <a:latin typeface="標楷體" panose="03000509000000000000" pitchFamily="65" charset="-120"/>
                <a:ea typeface="標楷體" panose="03000509000000000000" pitchFamily="65" charset="-120"/>
              </a:rPr>
              <a:t>3.</a:t>
            </a:r>
            <a:r>
              <a:rPr lang="zh-TW" altLang="en-US" sz="2200" b="1" dirty="0">
                <a:latin typeface="標楷體" panose="03000509000000000000" pitchFamily="65" charset="-120"/>
                <a:ea typeface="標楷體" panose="03000509000000000000" pitchFamily="65" charset="-120"/>
              </a:rPr>
              <a:t>德島大學 先端科學教育部</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碩博士雙學位</a:t>
            </a:r>
            <a:r>
              <a:rPr lang="en-US" altLang="zh-TW" sz="2200" b="1" dirty="0">
                <a:latin typeface="標楷體" panose="03000509000000000000" pitchFamily="65" charset="-120"/>
                <a:ea typeface="標楷體" panose="03000509000000000000" pitchFamily="65" charset="-120"/>
              </a:rPr>
              <a:t>)</a:t>
            </a:r>
          </a:p>
          <a:p>
            <a:pPr eaLnBrk="1" hangingPunct="1">
              <a:spcBef>
                <a:spcPct val="50000"/>
              </a:spcBef>
              <a:buFontTx/>
              <a:buNone/>
            </a:pPr>
            <a:r>
              <a:rPr kumimoji="0" lang="en-US" altLang="zh-TW" sz="2200" b="1" dirty="0">
                <a:latin typeface="標楷體" panose="03000509000000000000" pitchFamily="65" charset="-120"/>
                <a:ea typeface="標楷體" panose="03000509000000000000" pitchFamily="65" charset="-120"/>
              </a:rPr>
              <a:t>4.</a:t>
            </a:r>
            <a:r>
              <a:rPr kumimoji="0" lang="zh-TW" altLang="en-US" sz="2200" b="1" dirty="0">
                <a:latin typeface="標楷體" panose="03000509000000000000" pitchFamily="65" charset="-120"/>
                <a:ea typeface="標楷體" panose="03000509000000000000" pitchFamily="65" charset="-120"/>
              </a:rPr>
              <a:t>熊本大學 </a:t>
            </a:r>
            <a:r>
              <a:rPr kumimoji="0" lang="zh-CN" altLang="en-US" sz="2200" b="1" dirty="0">
                <a:latin typeface="標楷體" panose="03000509000000000000" pitchFamily="65" charset="-120"/>
                <a:ea typeface="標楷體" panose="03000509000000000000" pitchFamily="65" charset="-120"/>
              </a:rPr>
              <a:t>自然科</a:t>
            </a:r>
            <a:r>
              <a:rPr kumimoji="0" lang="zh-TW" altLang="en-US" sz="2200" b="1" dirty="0">
                <a:latin typeface="標楷體" panose="03000509000000000000" pitchFamily="65" charset="-120"/>
                <a:ea typeface="標楷體" panose="03000509000000000000" pitchFamily="65" charset="-120"/>
              </a:rPr>
              <a:t>學</a:t>
            </a:r>
            <a:r>
              <a:rPr kumimoji="0" lang="zh-CN" altLang="en-US" sz="2200" b="1" dirty="0">
                <a:latin typeface="標楷體" panose="03000509000000000000" pitchFamily="65" charset="-120"/>
                <a:ea typeface="標楷體" panose="03000509000000000000" pitchFamily="65" charset="-120"/>
              </a:rPr>
              <a:t>教育部</a:t>
            </a:r>
            <a:r>
              <a:rPr kumimoji="0" lang="en-US" altLang="zh-TW" sz="2200" b="1" dirty="0">
                <a:latin typeface="標楷體" panose="03000509000000000000" pitchFamily="65" charset="-120"/>
                <a:ea typeface="標楷體" panose="03000509000000000000" pitchFamily="65" charset="-120"/>
              </a:rPr>
              <a:t>(</a:t>
            </a:r>
            <a:r>
              <a:rPr kumimoji="0" lang="zh-TW" altLang="en-US" sz="2200" b="1" dirty="0">
                <a:latin typeface="標楷體" panose="03000509000000000000" pitchFamily="65" charset="-120"/>
                <a:ea typeface="標楷體" panose="03000509000000000000" pitchFamily="65" charset="-120"/>
              </a:rPr>
              <a:t>碩博士雙學位</a:t>
            </a:r>
            <a:r>
              <a:rPr kumimoji="0" lang="en-US" altLang="zh-TW" sz="2200" b="1" dirty="0">
                <a:latin typeface="標楷體" panose="03000509000000000000" pitchFamily="65" charset="-120"/>
                <a:ea typeface="標楷體" panose="03000509000000000000" pitchFamily="65" charset="-120"/>
              </a:rPr>
              <a:t>)</a:t>
            </a:r>
          </a:p>
          <a:p>
            <a:pPr eaLnBrk="1" hangingPunct="1">
              <a:spcBef>
                <a:spcPct val="50000"/>
              </a:spcBef>
              <a:buNone/>
            </a:pPr>
            <a:r>
              <a:rPr lang="en-US" altLang="zh-TW" sz="2200" b="1" dirty="0">
                <a:latin typeface="標楷體" panose="03000509000000000000" pitchFamily="65" charset="-120"/>
                <a:ea typeface="標楷體" panose="03000509000000000000" pitchFamily="65" charset="-120"/>
              </a:rPr>
              <a:t>5.</a:t>
            </a:r>
            <a:r>
              <a:rPr lang="zh-TW" altLang="en-US" sz="2200" b="1" dirty="0">
                <a:latin typeface="標楷體" panose="03000509000000000000" pitchFamily="65" charset="-120"/>
                <a:ea typeface="標楷體" panose="03000509000000000000" pitchFamily="65" charset="-120"/>
              </a:rPr>
              <a:t>白鷗大學 經營學研究科</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碩士雙學位</a:t>
            </a:r>
            <a:r>
              <a:rPr lang="en-US" altLang="zh-TW" sz="2200" b="1" dirty="0">
                <a:latin typeface="標楷體" panose="03000509000000000000" pitchFamily="65" charset="-120"/>
                <a:ea typeface="標楷體" panose="03000509000000000000" pitchFamily="65" charset="-120"/>
              </a:rPr>
              <a:t>)</a:t>
            </a:r>
          </a:p>
          <a:p>
            <a:pPr eaLnBrk="1" hangingPunct="1">
              <a:spcBef>
                <a:spcPct val="50000"/>
              </a:spcBef>
              <a:buFontTx/>
              <a:buNone/>
            </a:pPr>
            <a:r>
              <a:rPr lang="en-US" altLang="zh-TW" sz="2200" b="1" dirty="0">
                <a:latin typeface="標楷體" panose="03000509000000000000" pitchFamily="65" charset="-120"/>
                <a:ea typeface="標楷體" panose="03000509000000000000" pitchFamily="65" charset="-120"/>
              </a:rPr>
              <a:t>6.</a:t>
            </a:r>
            <a:r>
              <a:rPr lang="zh-TW" altLang="en-US" sz="2200" b="1" dirty="0">
                <a:latin typeface="標楷體" panose="03000509000000000000" pitchFamily="65" charset="-120"/>
                <a:ea typeface="標楷體" panose="03000509000000000000" pitchFamily="65" charset="-120"/>
              </a:rPr>
              <a:t>流通科學大學 流通科學研究科</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碩士雙學位</a:t>
            </a:r>
            <a:r>
              <a:rPr lang="en-US" altLang="zh-TW" sz="2200" b="1" dirty="0">
                <a:latin typeface="標楷體" panose="03000509000000000000" pitchFamily="65" charset="-120"/>
                <a:ea typeface="標楷體" panose="03000509000000000000" pitchFamily="65" charset="-120"/>
              </a:rPr>
              <a:t>)</a:t>
            </a:r>
          </a:p>
          <a:p>
            <a:pPr eaLnBrk="1" hangingPunct="1">
              <a:spcBef>
                <a:spcPct val="50000"/>
              </a:spcBef>
              <a:buNone/>
            </a:pPr>
            <a:endParaRPr lang="zh-TW" altLang="en-US" sz="2200" b="1" dirty="0">
              <a:latin typeface="標楷體" panose="03000509000000000000" pitchFamily="65" charset="-120"/>
              <a:ea typeface="標楷體" panose="03000509000000000000" pitchFamily="65" charset="-120"/>
            </a:endParaRPr>
          </a:p>
        </p:txBody>
      </p:sp>
      <p:pic>
        <p:nvPicPr>
          <p:cNvPr id="16388" name="圖片 19" descr="立命館大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0" y="4853131"/>
            <a:ext cx="2677271"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圖片 12" descr="白鷗大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741" y="3652836"/>
            <a:ext cx="1248767" cy="14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徳島大学トップページ"/>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05384" y="4853131"/>
            <a:ext cx="30273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熊本大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0" y="5872162"/>
            <a:ext cx="2992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圖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32040" y="5918344"/>
            <a:ext cx="33258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a:extLst>
              <a:ext uri="{FF2B5EF4-FFF2-40B4-BE49-F238E27FC236}">
                <a16:creationId xmlns:a16="http://schemas.microsoft.com/office/drawing/2014/main" id="{D1DD71BD-8C5E-4424-AB2A-202E80FB38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6099" y="5114924"/>
            <a:ext cx="1304925" cy="1514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343031" y="124443"/>
            <a:ext cx="7129462" cy="608013"/>
          </a:xfrm>
        </p:spPr>
        <p:txBody>
          <a:bodyPr/>
          <a:lstStyle/>
          <a:p>
            <a:pPr eaLnBrk="1" hangingPunct="1">
              <a:defRPr/>
            </a:pPr>
            <a:r>
              <a:rPr lang="zh-TW" altLang="en-US" sz="3600" dirty="0">
                <a:latin typeface="標楷體" pitchFamily="65" charset="-120"/>
                <a:ea typeface="標楷體" pitchFamily="65" charset="-120"/>
              </a:rPr>
              <a:t>二、選校資訊</a:t>
            </a:r>
            <a:endParaRPr lang="zh-TW" altLang="en-US" sz="3600" dirty="0"/>
          </a:p>
        </p:txBody>
      </p:sp>
      <p:sp>
        <p:nvSpPr>
          <p:cNvPr id="17411" name="Rectangle 3"/>
          <p:cNvSpPr>
            <a:spLocks noGrp="1" noChangeArrowheads="1"/>
          </p:cNvSpPr>
          <p:nvPr>
            <p:ph type="body" idx="1"/>
          </p:nvPr>
        </p:nvSpPr>
        <p:spPr>
          <a:xfrm>
            <a:off x="460375" y="1557338"/>
            <a:ext cx="8229600" cy="4456112"/>
          </a:xfrm>
        </p:spPr>
        <p:txBody>
          <a:bodyPr/>
          <a:lstStyle/>
          <a:p>
            <a:pPr eaLnBrk="1" hangingPunct="1">
              <a:lnSpc>
                <a:spcPct val="80000"/>
              </a:lnSpc>
              <a:buFontTx/>
              <a:buNone/>
            </a:pPr>
            <a:endParaRPr lang="en-US" altLang="zh-TW" sz="2800">
              <a:solidFill>
                <a:schemeClr val="hlink"/>
              </a:solidFill>
            </a:endParaRPr>
          </a:p>
          <a:p>
            <a:pPr eaLnBrk="1" hangingPunct="1">
              <a:lnSpc>
                <a:spcPct val="80000"/>
              </a:lnSpc>
            </a:pPr>
            <a:endParaRPr lang="en-US" altLang="zh-TW" sz="2800"/>
          </a:p>
        </p:txBody>
      </p:sp>
      <p:sp>
        <p:nvSpPr>
          <p:cNvPr id="17412" name="Text Box 4"/>
          <p:cNvSpPr txBox="1">
            <a:spLocks noChangeArrowheads="1"/>
          </p:cNvSpPr>
          <p:nvPr/>
        </p:nvSpPr>
        <p:spPr bwMode="auto">
          <a:xfrm>
            <a:off x="313603" y="1781771"/>
            <a:ext cx="8351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1" hangingPunct="1">
              <a:spcBef>
                <a:spcPct val="0"/>
              </a:spcBef>
              <a:buFontTx/>
              <a:buNone/>
            </a:pPr>
            <a:endParaRPr lang="zh-TW" altLang="en-US" sz="2200" b="1" dirty="0">
              <a:solidFill>
                <a:srgbClr val="0D0E1D"/>
              </a:solidFill>
              <a:latin typeface="標楷體" panose="03000509000000000000" pitchFamily="65" charset="-120"/>
              <a:ea typeface="標楷體" panose="03000509000000000000" pitchFamily="65" charset="-120"/>
            </a:endParaRPr>
          </a:p>
        </p:txBody>
      </p:sp>
      <p:pic>
        <p:nvPicPr>
          <p:cNvPr id="17413" name="Picture 5" descr="5-5_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875"/>
            <a:ext cx="20161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a:extLst>
              <a:ext uri="{FF2B5EF4-FFF2-40B4-BE49-F238E27FC236}">
                <a16:creationId xmlns:a16="http://schemas.microsoft.com/office/drawing/2014/main" id="{9551B1E9-5062-40D9-BA27-F70E29B9C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732456"/>
            <a:ext cx="7264549" cy="58072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28625" y="0"/>
            <a:ext cx="8229600" cy="1052513"/>
          </a:xfrm>
        </p:spPr>
        <p:txBody>
          <a:bodyPr/>
          <a:lstStyle/>
          <a:p>
            <a:pPr>
              <a:defRPr/>
            </a:pPr>
            <a:r>
              <a:rPr lang="zh-TW" altLang="en-US" dirty="0">
                <a:latin typeface="標楷體" pitchFamily="65" charset="-120"/>
                <a:ea typeface="標楷體" pitchFamily="65" charset="-120"/>
              </a:rPr>
              <a:t>三、提出申請時的注意事項 </a:t>
            </a:r>
            <a:r>
              <a:rPr lang="en-US" altLang="zh-TW" dirty="0">
                <a:latin typeface="標楷體" pitchFamily="65" charset="-120"/>
                <a:ea typeface="標楷體" pitchFamily="65" charset="-120"/>
              </a:rPr>
              <a:t>1/3</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79388" y="1052513"/>
            <a:ext cx="8713787" cy="5544839"/>
          </a:xfrm>
        </p:spPr>
        <p:txBody>
          <a:bodyPr>
            <a:normAutofit fontScale="25000" lnSpcReduction="20000"/>
          </a:bodyPr>
          <a:lstStyle/>
          <a:p>
            <a:pPr marL="274320" indent="-274320" fontAlgn="auto">
              <a:spcAft>
                <a:spcPts val="0"/>
              </a:spcAft>
              <a:buClr>
                <a:schemeClr val="accent3"/>
              </a:buClr>
              <a:buFont typeface="Wingdings 2"/>
              <a:buChar char=""/>
              <a:defRPr/>
            </a:pPr>
            <a:endParaRPr lang="en-US" altLang="zh-TW" sz="45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r>
              <a:rPr lang="en-US" altLang="zh-TW" sz="8000" b="1" dirty="0">
                <a:solidFill>
                  <a:srgbClr val="0033CC"/>
                </a:solidFill>
                <a:latin typeface="標楷體" pitchFamily="65" charset="-120"/>
                <a:ea typeface="標楷體" pitchFamily="65" charset="-120"/>
              </a:rPr>
              <a:t>1.</a:t>
            </a:r>
            <a:r>
              <a:rPr lang="zh-TW" altLang="en-US" sz="8000" b="1" dirty="0">
                <a:solidFill>
                  <a:srgbClr val="0033CC"/>
                </a:solidFill>
                <a:latin typeface="標楷體" pitchFamily="65" charset="-120"/>
                <a:ea typeface="標楷體" pitchFamily="65" charset="-120"/>
              </a:rPr>
              <a:t>相近領域</a:t>
            </a:r>
            <a:r>
              <a:rPr lang="en-US" altLang="zh-TW" sz="8000" b="1" dirty="0">
                <a:solidFill>
                  <a:srgbClr val="0033CC"/>
                </a:solidFill>
                <a:latin typeface="標楷體" pitchFamily="65" charset="-120"/>
                <a:ea typeface="標楷體" pitchFamily="65" charset="-120"/>
              </a:rPr>
              <a:t>:</a:t>
            </a:r>
            <a:r>
              <a:rPr lang="zh-TW" altLang="en-US" sz="8000" b="1" dirty="0">
                <a:solidFill>
                  <a:srgbClr val="0033CC"/>
                </a:solidFill>
                <a:latin typeface="標楷體" pitchFamily="65" charset="-120"/>
                <a:ea typeface="標楷體" pitchFamily="65" charset="-120"/>
              </a:rPr>
              <a:t> 南臺 人文相關科系</a:t>
            </a:r>
            <a:r>
              <a:rPr lang="en-US" altLang="zh-TW" sz="8000" b="1" dirty="0">
                <a:solidFill>
                  <a:srgbClr val="0033CC"/>
                </a:solidFill>
                <a:latin typeface="標楷體" pitchFamily="65" charset="-120"/>
                <a:ea typeface="標楷體" pitchFamily="65" charset="-120"/>
              </a:rPr>
              <a:t>-&gt;</a:t>
            </a:r>
            <a:r>
              <a:rPr lang="zh-TW" altLang="en-US" sz="8000" b="1" dirty="0">
                <a:solidFill>
                  <a:srgbClr val="0033CC"/>
                </a:solidFill>
                <a:latin typeface="標楷體" pitchFamily="65" charset="-120"/>
                <a:ea typeface="標楷體" pitchFamily="65" charset="-120"/>
              </a:rPr>
              <a:t> 姊妹校 人文相關科系 </a:t>
            </a:r>
            <a:r>
              <a:rPr lang="en-US" altLang="zh-TW" sz="8000" b="1" dirty="0">
                <a:solidFill>
                  <a:srgbClr val="0033CC"/>
                </a:solidFill>
                <a:latin typeface="標楷體" pitchFamily="65" charset="-120"/>
                <a:ea typeface="標楷體" pitchFamily="65" charset="-120"/>
              </a:rPr>
              <a:t>(</a:t>
            </a:r>
            <a:r>
              <a:rPr lang="el-GR" altLang="zh-TW" sz="8000" b="1" dirty="0">
                <a:solidFill>
                  <a:srgbClr val="0033CC"/>
                </a:solidFill>
                <a:latin typeface="標楷體" pitchFamily="65" charset="-120"/>
                <a:ea typeface="標楷體" pitchFamily="65" charset="-120"/>
              </a:rPr>
              <a:t>Ο</a:t>
            </a:r>
            <a:r>
              <a:rPr lang="en-US" altLang="zh-TW" sz="8000" b="1" dirty="0">
                <a:solidFill>
                  <a:srgbClr val="0033CC"/>
                </a:solidFill>
                <a:latin typeface="標楷體" pitchFamily="65" charset="-120"/>
                <a:ea typeface="標楷體" pitchFamily="65" charset="-120"/>
              </a:rPr>
              <a:t>)</a:t>
            </a: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南臺 應用日語系</a:t>
            </a:r>
            <a:r>
              <a:rPr lang="en-US" altLang="zh-TW" sz="8000" b="1" dirty="0">
                <a:solidFill>
                  <a:srgbClr val="FF0000"/>
                </a:solidFill>
                <a:latin typeface="標楷體" pitchFamily="65" charset="-120"/>
                <a:ea typeface="標楷體" pitchFamily="65" charset="-120"/>
              </a:rPr>
              <a:t>-&gt;</a:t>
            </a:r>
            <a:r>
              <a:rPr lang="zh-TW" altLang="en-US" sz="8000" b="1" dirty="0">
                <a:solidFill>
                  <a:srgbClr val="FF0000"/>
                </a:solidFill>
                <a:latin typeface="標楷體" pitchFamily="65" charset="-120"/>
                <a:ea typeface="標楷體" pitchFamily="65" charset="-120"/>
              </a:rPr>
              <a:t> 姊妹校 產品設計系 </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a:t>
            </a:r>
            <a:r>
              <a:rPr lang="en-US" altLang="zh-TW" sz="8000" b="1" dirty="0">
                <a:solidFill>
                  <a:srgbClr val="FF0000"/>
                </a:solidFill>
                <a:latin typeface="標楷體" pitchFamily="65" charset="-120"/>
                <a:ea typeface="標楷體" pitchFamily="65" charset="-120"/>
              </a:rPr>
              <a:t>)</a:t>
            </a: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南臺 機械工程系</a:t>
            </a:r>
            <a:r>
              <a:rPr lang="en-US" altLang="zh-TW" sz="8000" b="1" dirty="0">
                <a:solidFill>
                  <a:srgbClr val="FF0000"/>
                </a:solidFill>
                <a:latin typeface="標楷體" pitchFamily="65" charset="-120"/>
                <a:ea typeface="標楷體" pitchFamily="65" charset="-120"/>
              </a:rPr>
              <a:t>-&gt;</a:t>
            </a:r>
            <a:r>
              <a:rPr lang="zh-TW" altLang="en-US" sz="8000" b="1" dirty="0">
                <a:solidFill>
                  <a:srgbClr val="FF0000"/>
                </a:solidFill>
                <a:latin typeface="標楷體" pitchFamily="65" charset="-120"/>
                <a:ea typeface="標楷體" pitchFamily="65" charset="-120"/>
              </a:rPr>
              <a:t> 姊妹校 心理學系 </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a:t>
            </a:r>
            <a:r>
              <a:rPr lang="en-US" altLang="zh-TW" sz="8000" b="1" dirty="0">
                <a:solidFill>
                  <a:srgbClr val="FF0000"/>
                </a:solidFill>
                <a:latin typeface="標楷體" pitchFamily="65" charset="-120"/>
                <a:ea typeface="標楷體" pitchFamily="65" charset="-120"/>
              </a:rPr>
              <a:t>)</a:t>
            </a:r>
          </a:p>
          <a:p>
            <a:pPr marL="0" indent="0" fontAlgn="auto">
              <a:spcAft>
                <a:spcPts val="0"/>
              </a:spcAft>
              <a:buClr>
                <a:schemeClr val="accent3"/>
              </a:buClr>
              <a:buFontTx/>
              <a:buNone/>
              <a:defRPr/>
            </a:pPr>
            <a:endParaRPr lang="en-US" altLang="zh-TW" b="1" dirty="0">
              <a:solidFill>
                <a:srgbClr val="FF0000"/>
              </a:solidFill>
              <a:latin typeface="標楷體" pitchFamily="65" charset="-120"/>
              <a:ea typeface="標楷體" pitchFamily="65" charset="-120"/>
            </a:endParaRPr>
          </a:p>
          <a:p>
            <a:pPr marL="0" indent="0" fontAlgn="auto">
              <a:spcAft>
                <a:spcPts val="0"/>
              </a:spcAft>
              <a:buClr>
                <a:srgbClr val="FFFFFF"/>
              </a:buClr>
              <a:buFontTx/>
              <a:buNone/>
              <a:defRPr/>
            </a:pPr>
            <a:r>
              <a:rPr lang="zh-TW" altLang="en-US" sz="8000" b="1" dirty="0">
                <a:solidFill>
                  <a:srgbClr val="FF00FF"/>
                </a:solidFill>
                <a:latin typeface="標楷體" pitchFamily="65" charset="-120"/>
                <a:ea typeface="標楷體" pitchFamily="65" charset="-120"/>
              </a:rPr>
              <a:t>  請自行上日本姐妹校學校網頁查詢，先確定自己想去的學校有沒有相關科 </a:t>
            </a:r>
            <a:endParaRPr lang="en-US" altLang="zh-TW" sz="8000" b="1" dirty="0">
              <a:solidFill>
                <a:srgbClr val="FF00FF"/>
              </a:solidFill>
              <a:latin typeface="標楷體" pitchFamily="65" charset="-120"/>
              <a:ea typeface="標楷體" pitchFamily="65" charset="-120"/>
            </a:endParaRPr>
          </a:p>
          <a:p>
            <a:pPr marL="0" indent="0" fontAlgn="auto">
              <a:spcAft>
                <a:spcPts val="0"/>
              </a:spcAft>
              <a:buClr>
                <a:srgbClr val="FFFFFF"/>
              </a:buClr>
              <a:buFontTx/>
              <a:buNone/>
              <a:defRPr/>
            </a:pPr>
            <a:r>
              <a:rPr lang="zh-TW" altLang="en-US" sz="8000" b="1" dirty="0">
                <a:solidFill>
                  <a:srgbClr val="FF00FF"/>
                </a:solidFill>
                <a:latin typeface="標楷體" pitchFamily="65" charset="-120"/>
                <a:ea typeface="標楷體" pitchFamily="65" charset="-120"/>
              </a:rPr>
              <a:t>  系</a:t>
            </a:r>
            <a:r>
              <a:rPr lang="en-US" altLang="zh-TW" sz="8000" b="1" dirty="0">
                <a:solidFill>
                  <a:srgbClr val="FF00FF"/>
                </a:solidFill>
                <a:latin typeface="標楷體" pitchFamily="65" charset="-120"/>
                <a:ea typeface="標楷體" pitchFamily="65" charset="-120"/>
              </a:rPr>
              <a:t>?</a:t>
            </a:r>
            <a:r>
              <a:rPr lang="zh-TW" altLang="en-US" sz="8000" b="1" dirty="0">
                <a:solidFill>
                  <a:srgbClr val="FF00FF"/>
                </a:solidFill>
                <a:latin typeface="標楷體" pitchFamily="65" charset="-120"/>
                <a:ea typeface="標楷體" pitchFamily="65" charset="-120"/>
              </a:rPr>
              <a:t> 如果沒有的話，將會被姊妹校拒收，而無法出國交換留學。</a:t>
            </a:r>
            <a:endParaRPr lang="en-US" altLang="zh-TW" sz="8000" b="1" dirty="0">
              <a:solidFill>
                <a:srgbClr val="FF00FF"/>
              </a:solidFill>
              <a:latin typeface="標楷體" pitchFamily="65" charset="-120"/>
              <a:ea typeface="標楷體" pitchFamily="65" charset="-120"/>
            </a:endParaRPr>
          </a:p>
          <a:p>
            <a:pPr marL="0" indent="0" fontAlgn="auto">
              <a:spcAft>
                <a:spcPts val="0"/>
              </a:spcAft>
              <a:buClr>
                <a:srgbClr val="FFFFFF"/>
              </a:buClr>
              <a:buFontTx/>
              <a:buNone/>
              <a:defRPr/>
            </a:pPr>
            <a:endParaRPr lang="en-US" altLang="zh-TW" sz="2800" b="1" dirty="0">
              <a:solidFill>
                <a:srgbClr val="FF00FF"/>
              </a:solidFill>
              <a:latin typeface="標楷體" pitchFamily="65" charset="-120"/>
              <a:ea typeface="標楷體" pitchFamily="65" charset="-120"/>
            </a:endParaRPr>
          </a:p>
          <a:p>
            <a:pPr marL="0" indent="0" fontAlgn="auto">
              <a:spcAft>
                <a:spcPts val="0"/>
              </a:spcAft>
              <a:buClr>
                <a:srgbClr val="FFFFFF"/>
              </a:buClr>
              <a:buFontTx/>
              <a:buNone/>
              <a:defRPr/>
            </a:pPr>
            <a:endParaRPr lang="en-US" altLang="zh-TW" sz="40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r>
              <a:rPr lang="en-US" altLang="zh-TW" sz="8000" b="1" dirty="0">
                <a:solidFill>
                  <a:srgbClr val="0033CC"/>
                </a:solidFill>
                <a:latin typeface="標楷體" pitchFamily="65" charset="-120"/>
                <a:ea typeface="標楷體" pitchFamily="65" charset="-120"/>
              </a:rPr>
              <a:t>2.</a:t>
            </a:r>
            <a:r>
              <a:rPr lang="zh-TW" altLang="en-US" sz="8000" b="1" dirty="0">
                <a:solidFill>
                  <a:srgbClr val="0033CC"/>
                </a:solidFill>
                <a:latin typeface="標楷體" pitchFamily="65" charset="-120"/>
                <a:ea typeface="標楷體" pitchFamily="65" charset="-120"/>
              </a:rPr>
              <a:t>學制與台灣不同，需依照日本學制修課，學期結束才有成績單，大學四年</a:t>
            </a:r>
            <a:endParaRPr lang="en-US" altLang="zh-TW" sz="80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0033CC"/>
                </a:solidFill>
                <a:latin typeface="標楷體" pitchFamily="65" charset="-120"/>
                <a:ea typeface="標楷體" pitchFamily="65" charset="-120"/>
              </a:rPr>
              <a:t>  級學生及研究所學生於應屆畢業當學期將無法至日本交換留學。</a:t>
            </a:r>
            <a:endParaRPr lang="en-US" altLang="zh-TW" sz="80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0033CC"/>
                </a:solidFill>
                <a:latin typeface="標楷體" pitchFamily="65" charset="-120"/>
                <a:ea typeface="標楷體" pitchFamily="65" charset="-120"/>
              </a:rPr>
              <a:t>  有意出國留學者，請及早取得語言證照，並自行評估可出國留學時間。</a:t>
            </a:r>
            <a:endParaRPr lang="en-US" altLang="zh-TW" sz="80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80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第一學期</a:t>
            </a:r>
            <a:r>
              <a:rPr lang="en-US" altLang="zh-TW" sz="8000" b="1" dirty="0">
                <a:solidFill>
                  <a:srgbClr val="FF0000"/>
                </a:solidFill>
                <a:latin typeface="標楷體" pitchFamily="65" charset="-120"/>
                <a:ea typeface="標楷體" pitchFamily="65" charset="-120"/>
              </a:rPr>
              <a:t>:4</a:t>
            </a:r>
            <a:r>
              <a:rPr lang="zh-TW" altLang="en-US" sz="8000" b="1" dirty="0">
                <a:solidFill>
                  <a:srgbClr val="FF0000"/>
                </a:solidFill>
                <a:latin typeface="標楷體" pitchFamily="65" charset="-120"/>
                <a:ea typeface="標楷體" pitchFamily="65" charset="-120"/>
              </a:rPr>
              <a:t>月</a:t>
            </a:r>
            <a:r>
              <a:rPr lang="en-US" altLang="zh-TW" sz="8000" b="1" dirty="0">
                <a:solidFill>
                  <a:srgbClr val="FF0000"/>
                </a:solidFill>
                <a:latin typeface="標楷體" pitchFamily="65" charset="-120"/>
                <a:ea typeface="標楷體" pitchFamily="65" charset="-120"/>
              </a:rPr>
              <a:t>~9</a:t>
            </a:r>
            <a:r>
              <a:rPr lang="zh-TW" altLang="en-US" sz="8000" b="1" dirty="0">
                <a:solidFill>
                  <a:srgbClr val="FF0000"/>
                </a:solidFill>
                <a:latin typeface="標楷體" pitchFamily="65" charset="-120"/>
                <a:ea typeface="標楷體" pitchFamily="65" charset="-120"/>
              </a:rPr>
              <a:t>月</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春季</a:t>
            </a:r>
            <a:r>
              <a:rPr lang="en-US" altLang="zh-TW" sz="8000" b="1" dirty="0">
                <a:solidFill>
                  <a:srgbClr val="FF0000"/>
                </a:solidFill>
                <a:latin typeface="標楷體" pitchFamily="65" charset="-120"/>
                <a:ea typeface="標楷體" pitchFamily="65" charset="-120"/>
              </a:rPr>
              <a:t>)</a:t>
            </a: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a:t>
            </a:r>
            <a:r>
              <a:rPr lang="en-US" altLang="zh-TW" sz="8000" b="1" dirty="0">
                <a:solidFill>
                  <a:srgbClr val="FF0000"/>
                </a:solidFill>
                <a:latin typeface="標楷體" pitchFamily="65" charset="-120"/>
                <a:ea typeface="標楷體" pitchFamily="65" charset="-120"/>
              </a:rPr>
              <a:t>-&gt;</a:t>
            </a:r>
            <a:r>
              <a:rPr lang="zh-TW" altLang="en-US" sz="8000" b="1" dirty="0">
                <a:solidFill>
                  <a:srgbClr val="FF0000"/>
                </a:solidFill>
                <a:latin typeface="標楷體" pitchFamily="65" charset="-120"/>
                <a:ea typeface="標楷體" pitchFamily="65" charset="-120"/>
              </a:rPr>
              <a:t>約</a:t>
            </a:r>
            <a:r>
              <a:rPr lang="en-US" altLang="zh-TW" sz="8000" b="1" dirty="0">
                <a:solidFill>
                  <a:srgbClr val="FF0000"/>
                </a:solidFill>
                <a:latin typeface="標楷體" pitchFamily="65" charset="-120"/>
                <a:ea typeface="標楷體" pitchFamily="65" charset="-120"/>
              </a:rPr>
              <a:t>4</a:t>
            </a:r>
            <a:r>
              <a:rPr lang="zh-TW" altLang="en-US" sz="8000" b="1" dirty="0">
                <a:solidFill>
                  <a:srgbClr val="FF0000"/>
                </a:solidFill>
                <a:latin typeface="標楷體" pitchFamily="65" charset="-120"/>
                <a:ea typeface="標楷體" pitchFamily="65" charset="-120"/>
              </a:rPr>
              <a:t>月初開學，</a:t>
            </a:r>
            <a:r>
              <a:rPr lang="en-US" altLang="zh-TW" sz="8000" b="1" dirty="0">
                <a:solidFill>
                  <a:srgbClr val="FF0000"/>
                </a:solidFill>
                <a:latin typeface="標楷體" pitchFamily="65" charset="-120"/>
                <a:ea typeface="標楷體" pitchFamily="65" charset="-120"/>
              </a:rPr>
              <a:t>8</a:t>
            </a:r>
            <a:r>
              <a:rPr lang="zh-TW" altLang="en-US" sz="8000" b="1" dirty="0">
                <a:solidFill>
                  <a:srgbClr val="FF0000"/>
                </a:solidFill>
                <a:latin typeface="標楷體" pitchFamily="65" charset="-120"/>
                <a:ea typeface="標楷體" pitchFamily="65" charset="-120"/>
              </a:rPr>
              <a:t>月初</a:t>
            </a:r>
            <a:r>
              <a:rPr lang="en-US" altLang="zh-TW" sz="8000" b="1" dirty="0">
                <a:solidFill>
                  <a:srgbClr val="FF0000"/>
                </a:solidFill>
                <a:latin typeface="標楷體" pitchFamily="65" charset="-120"/>
                <a:ea typeface="標楷體" pitchFamily="65" charset="-120"/>
              </a:rPr>
              <a:t>~8</a:t>
            </a:r>
            <a:r>
              <a:rPr lang="zh-TW" altLang="en-US" sz="8000" b="1" dirty="0">
                <a:solidFill>
                  <a:srgbClr val="FF0000"/>
                </a:solidFill>
                <a:latin typeface="標楷體" pitchFamily="65" charset="-120"/>
                <a:ea typeface="標楷體" pitchFamily="65" charset="-120"/>
              </a:rPr>
              <a:t>月中旬結束課程，但是成績單正本約為</a:t>
            </a:r>
            <a:r>
              <a:rPr lang="en-US" altLang="zh-TW" sz="8000" b="1" dirty="0">
                <a:solidFill>
                  <a:srgbClr val="FF0000"/>
                </a:solidFill>
                <a:latin typeface="標楷體" pitchFamily="65" charset="-120"/>
                <a:ea typeface="標楷體" pitchFamily="65" charset="-120"/>
              </a:rPr>
              <a:t>10</a:t>
            </a:r>
            <a:r>
              <a:rPr lang="zh-TW" altLang="en-US" sz="8000" b="1" dirty="0">
                <a:solidFill>
                  <a:srgbClr val="FF0000"/>
                </a:solidFill>
                <a:latin typeface="標楷體" pitchFamily="65" charset="-120"/>
                <a:ea typeface="標楷體" pitchFamily="65" charset="-120"/>
              </a:rPr>
              <a:t>月下旬</a:t>
            </a:r>
            <a:endParaRPr lang="en-US" altLang="zh-TW" sz="80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寄到台灣。</a:t>
            </a:r>
            <a:endParaRPr lang="en-US" altLang="zh-TW" sz="80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48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第二學期</a:t>
            </a:r>
            <a:r>
              <a:rPr lang="en-US" altLang="zh-TW" sz="8000" b="1" dirty="0">
                <a:solidFill>
                  <a:srgbClr val="FF0000"/>
                </a:solidFill>
                <a:latin typeface="標楷體" pitchFamily="65" charset="-120"/>
                <a:ea typeface="標楷體" pitchFamily="65" charset="-120"/>
              </a:rPr>
              <a:t>:10</a:t>
            </a:r>
            <a:r>
              <a:rPr lang="zh-TW" altLang="en-US" sz="8000" b="1" dirty="0">
                <a:solidFill>
                  <a:srgbClr val="FF0000"/>
                </a:solidFill>
                <a:latin typeface="標楷體" pitchFamily="65" charset="-120"/>
                <a:ea typeface="標楷體" pitchFamily="65" charset="-120"/>
              </a:rPr>
              <a:t>月</a:t>
            </a:r>
            <a:r>
              <a:rPr lang="en-US" altLang="zh-TW" sz="8000" b="1" dirty="0">
                <a:solidFill>
                  <a:srgbClr val="FF0000"/>
                </a:solidFill>
                <a:latin typeface="標楷體" pitchFamily="65" charset="-120"/>
                <a:ea typeface="標楷體" pitchFamily="65" charset="-120"/>
              </a:rPr>
              <a:t>~3</a:t>
            </a:r>
            <a:r>
              <a:rPr lang="zh-TW" altLang="en-US" sz="8000" b="1" dirty="0">
                <a:solidFill>
                  <a:srgbClr val="FF0000"/>
                </a:solidFill>
                <a:latin typeface="標楷體" pitchFamily="65" charset="-120"/>
                <a:ea typeface="標楷體" pitchFamily="65" charset="-120"/>
              </a:rPr>
              <a:t>月</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秋季</a:t>
            </a:r>
            <a:r>
              <a:rPr lang="en-US" altLang="zh-TW" sz="8000" b="1" dirty="0">
                <a:solidFill>
                  <a:srgbClr val="FF0000"/>
                </a:solidFill>
                <a:latin typeface="標楷體" pitchFamily="65" charset="-120"/>
                <a:ea typeface="標楷體" pitchFamily="65" charset="-120"/>
              </a:rPr>
              <a:t>)</a:t>
            </a: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a:t>
            </a:r>
            <a:r>
              <a:rPr lang="en-US" altLang="zh-TW" sz="8000" b="1" dirty="0">
                <a:solidFill>
                  <a:srgbClr val="FF0000"/>
                </a:solidFill>
                <a:latin typeface="標楷體" pitchFamily="65" charset="-120"/>
                <a:ea typeface="標楷體" pitchFamily="65" charset="-120"/>
              </a:rPr>
              <a:t>-&gt;</a:t>
            </a:r>
            <a:r>
              <a:rPr lang="zh-TW" altLang="en-US" sz="8000" b="1" dirty="0">
                <a:solidFill>
                  <a:srgbClr val="FF0000"/>
                </a:solidFill>
                <a:latin typeface="標楷體" pitchFamily="65" charset="-120"/>
                <a:ea typeface="標楷體" pitchFamily="65" charset="-120"/>
              </a:rPr>
              <a:t>約</a:t>
            </a:r>
            <a:r>
              <a:rPr lang="en-US" altLang="zh-TW" sz="8000" b="1" dirty="0">
                <a:solidFill>
                  <a:srgbClr val="FF0000"/>
                </a:solidFill>
                <a:latin typeface="標楷體" pitchFamily="65" charset="-120"/>
                <a:ea typeface="標楷體" pitchFamily="65" charset="-120"/>
              </a:rPr>
              <a:t>10</a:t>
            </a:r>
            <a:r>
              <a:rPr lang="zh-TW" altLang="en-US" sz="8000" b="1" dirty="0">
                <a:solidFill>
                  <a:srgbClr val="FF0000"/>
                </a:solidFill>
                <a:latin typeface="標楷體" pitchFamily="65" charset="-120"/>
                <a:ea typeface="標楷體" pitchFamily="65" charset="-120"/>
              </a:rPr>
              <a:t>月初開學，約</a:t>
            </a:r>
            <a:r>
              <a:rPr lang="en-US" altLang="zh-TW" sz="8000" b="1" dirty="0">
                <a:solidFill>
                  <a:srgbClr val="FF0000"/>
                </a:solidFill>
                <a:latin typeface="標楷體" pitchFamily="65" charset="-120"/>
                <a:ea typeface="標楷體" pitchFamily="65" charset="-120"/>
              </a:rPr>
              <a:t>3</a:t>
            </a:r>
            <a:r>
              <a:rPr lang="zh-TW" altLang="en-US" sz="8000" b="1" dirty="0">
                <a:solidFill>
                  <a:srgbClr val="FF0000"/>
                </a:solidFill>
                <a:latin typeface="標楷體" pitchFamily="65" charset="-120"/>
                <a:ea typeface="標楷體" pitchFamily="65" charset="-120"/>
              </a:rPr>
              <a:t>月初</a:t>
            </a:r>
            <a:r>
              <a:rPr lang="en-US" altLang="zh-TW" sz="8000" b="1" dirty="0">
                <a:solidFill>
                  <a:srgbClr val="FF0000"/>
                </a:solidFill>
                <a:latin typeface="標楷體" pitchFamily="65" charset="-120"/>
                <a:ea typeface="標楷體" pitchFamily="65" charset="-120"/>
              </a:rPr>
              <a:t>~3</a:t>
            </a:r>
            <a:r>
              <a:rPr lang="zh-TW" altLang="en-US" sz="8000" b="1" dirty="0">
                <a:solidFill>
                  <a:srgbClr val="FF0000"/>
                </a:solidFill>
                <a:latin typeface="標楷體" pitchFamily="65" charset="-120"/>
                <a:ea typeface="標楷體" pitchFamily="65" charset="-120"/>
              </a:rPr>
              <a:t>月中旬結束課程，成績單正本約為</a:t>
            </a:r>
            <a:r>
              <a:rPr lang="en-US" altLang="zh-TW" sz="8000" b="1" dirty="0">
                <a:solidFill>
                  <a:srgbClr val="FF0000"/>
                </a:solidFill>
                <a:latin typeface="標楷體" pitchFamily="65" charset="-120"/>
                <a:ea typeface="標楷體" pitchFamily="65" charset="-120"/>
              </a:rPr>
              <a:t>5</a:t>
            </a:r>
            <a:r>
              <a:rPr lang="zh-TW" altLang="en-US" sz="8000" b="1" dirty="0">
                <a:solidFill>
                  <a:srgbClr val="FF0000"/>
                </a:solidFill>
                <a:latin typeface="標楷體" pitchFamily="65" charset="-120"/>
                <a:ea typeface="標楷體" pitchFamily="65" charset="-120"/>
              </a:rPr>
              <a:t>月下旬寄</a:t>
            </a:r>
            <a:endParaRPr lang="en-US" altLang="zh-TW" sz="80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r>
              <a:rPr lang="zh-TW" altLang="en-US" sz="8000" b="1" dirty="0">
                <a:solidFill>
                  <a:srgbClr val="FF0000"/>
                </a:solidFill>
                <a:latin typeface="標楷體" pitchFamily="65" charset="-120"/>
                <a:ea typeface="標楷體" pitchFamily="65" charset="-120"/>
              </a:rPr>
              <a:t>    到台灣。</a:t>
            </a:r>
            <a:endParaRPr lang="en-US" altLang="zh-TW" sz="40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56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5600" b="1" dirty="0">
              <a:solidFill>
                <a:srgbClr val="FF0000"/>
              </a:solidFill>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805532"/>
          </a:xfrm>
        </p:spPr>
        <p:txBody>
          <a:bodyPr/>
          <a:lstStyle/>
          <a:p>
            <a:r>
              <a:rPr lang="zh-TW" altLang="en-US" dirty="0">
                <a:latin typeface="標楷體" pitchFamily="65" charset="-120"/>
                <a:ea typeface="標楷體" pitchFamily="65" charset="-120"/>
              </a:rPr>
              <a:t>三、提出申請時的注意事項 </a:t>
            </a:r>
            <a:r>
              <a:rPr lang="en-US" altLang="zh-TW" dirty="0">
                <a:latin typeface="標楷體" pitchFamily="65" charset="-120"/>
                <a:ea typeface="標楷體" pitchFamily="65" charset="-120"/>
              </a:rPr>
              <a:t>2/3</a:t>
            </a:r>
            <a:endParaRPr lang="zh-TW" altLang="en-US" dirty="0"/>
          </a:p>
        </p:txBody>
      </p:sp>
      <p:sp>
        <p:nvSpPr>
          <p:cNvPr id="3" name="內容版面配置區 2"/>
          <p:cNvSpPr>
            <a:spLocks noGrp="1"/>
          </p:cNvSpPr>
          <p:nvPr>
            <p:ph idx="1"/>
          </p:nvPr>
        </p:nvSpPr>
        <p:spPr>
          <a:xfrm>
            <a:off x="323528" y="908720"/>
            <a:ext cx="8640960" cy="5688632"/>
          </a:xfrm>
        </p:spPr>
        <p:txBody>
          <a:bodyPr/>
          <a:lstStyle/>
          <a:p>
            <a:pPr marL="0" indent="0">
              <a:buClr>
                <a:srgbClr val="FFFFFF"/>
              </a:buClr>
              <a:buNone/>
            </a:pPr>
            <a:r>
              <a:rPr lang="en-US" altLang="zh-TW" sz="2000" b="1" dirty="0">
                <a:solidFill>
                  <a:srgbClr val="0033CC"/>
                </a:solidFill>
                <a:latin typeface="標楷體" pitchFamily="65" charset="-120"/>
                <a:ea typeface="標楷體" pitchFamily="65" charset="-120"/>
              </a:rPr>
              <a:t>3.</a:t>
            </a:r>
            <a:r>
              <a:rPr lang="zh-TW" altLang="en-US" sz="2000" b="1" dirty="0">
                <a:solidFill>
                  <a:srgbClr val="0033CC"/>
                </a:solidFill>
                <a:latin typeface="標楷體" pitchFamily="65" charset="-120"/>
                <a:ea typeface="標楷體" pitchFamily="65" charset="-120"/>
              </a:rPr>
              <a:t>出國半年前開始提交姐妹校所需資料 </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財力證明、體檢報告等</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，很多 </a:t>
            </a:r>
            <a:endParaRPr lang="en-US" altLang="zh-TW" sz="2000" b="1" dirty="0">
              <a:solidFill>
                <a:srgbClr val="0033CC"/>
              </a:solidFill>
              <a:latin typeface="標楷體" pitchFamily="65" charset="-120"/>
              <a:ea typeface="標楷體" pitchFamily="65" charset="-120"/>
            </a:endParaRPr>
          </a:p>
          <a:p>
            <a:pPr marL="0" indent="0">
              <a:buClr>
                <a:srgbClr val="FFFFFF"/>
              </a:buClr>
              <a:buNone/>
            </a:pPr>
            <a:r>
              <a:rPr lang="zh-TW" altLang="en-US" sz="2000" b="1" dirty="0">
                <a:solidFill>
                  <a:srgbClr val="0033CC"/>
                </a:solidFill>
                <a:latin typeface="標楷體" pitchFamily="65" charset="-120"/>
                <a:ea typeface="標楷體" pitchFamily="65" charset="-120"/>
              </a:rPr>
              <a:t>  資料都是需要自己親自去處理，所以出國半年前，請在學校準備相關文</a:t>
            </a:r>
            <a:endParaRPr lang="en-US" altLang="zh-TW" sz="2000" b="1" dirty="0">
              <a:solidFill>
                <a:srgbClr val="0033CC"/>
              </a:solidFill>
              <a:latin typeface="標楷體" pitchFamily="65" charset="-120"/>
              <a:ea typeface="標楷體" pitchFamily="65" charset="-120"/>
            </a:endParaRPr>
          </a:p>
          <a:p>
            <a:pPr marL="0" indent="0">
              <a:buClr>
                <a:srgbClr val="FFFFFF"/>
              </a:buClr>
              <a:buNone/>
            </a:pPr>
            <a:r>
              <a:rPr lang="zh-TW" altLang="en-US" sz="2000" b="1" dirty="0">
                <a:solidFill>
                  <a:srgbClr val="0033CC"/>
                </a:solidFill>
                <a:latin typeface="標楷體" pitchFamily="65" charset="-120"/>
                <a:ea typeface="標楷體" pitchFamily="65" charset="-120"/>
              </a:rPr>
              <a:t>  件。並參加出國行前說明會，了解出國留學期間相關選課及注意事項。</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在國外實習者，請確保所有文件都能準時提出，以免影響自身權益。</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endParaRPr lang="en-US" altLang="zh-TW" sz="12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FF0000"/>
                </a:solidFill>
                <a:latin typeface="標楷體" pitchFamily="65" charset="-120"/>
                <a:ea typeface="標楷體" pitchFamily="65" charset="-120"/>
              </a:rPr>
              <a:t>  日本學制</a:t>
            </a:r>
            <a:r>
              <a:rPr lang="en-US" altLang="zh-TW" sz="2000" b="1" dirty="0">
                <a:solidFill>
                  <a:srgbClr val="FF0000"/>
                </a:solidFill>
                <a:latin typeface="標楷體" pitchFamily="65" charset="-120"/>
                <a:ea typeface="標楷體" pitchFamily="65" charset="-120"/>
              </a:rPr>
              <a:t>-&gt;</a:t>
            </a:r>
            <a:r>
              <a:rPr lang="zh-TW" altLang="en-US" sz="2000" b="1" dirty="0">
                <a:solidFill>
                  <a:srgbClr val="FF0000"/>
                </a:solidFill>
                <a:latin typeface="標楷體" pitchFamily="65" charset="-120"/>
                <a:ea typeface="標楷體" pitchFamily="65" charset="-120"/>
              </a:rPr>
              <a:t>第一學期</a:t>
            </a:r>
            <a:r>
              <a:rPr lang="en-US" altLang="zh-TW" sz="2000" b="1" dirty="0">
                <a:solidFill>
                  <a:srgbClr val="FF0000"/>
                </a:solidFill>
                <a:latin typeface="標楷體" pitchFamily="65" charset="-120"/>
                <a:ea typeface="標楷體" pitchFamily="65" charset="-120"/>
              </a:rPr>
              <a:t>(4</a:t>
            </a:r>
            <a:r>
              <a:rPr lang="zh-TW" altLang="en-US" sz="2000" b="1" dirty="0">
                <a:solidFill>
                  <a:srgbClr val="FF0000"/>
                </a:solidFill>
                <a:latin typeface="標楷體" pitchFamily="65" charset="-120"/>
                <a:ea typeface="標楷體" pitchFamily="65" charset="-120"/>
              </a:rPr>
              <a:t>月</a:t>
            </a:r>
            <a:r>
              <a:rPr lang="en-US" altLang="zh-TW" sz="2000" b="1" dirty="0">
                <a:solidFill>
                  <a:srgbClr val="FF0000"/>
                </a:solidFill>
                <a:latin typeface="標楷體" pitchFamily="65" charset="-120"/>
                <a:ea typeface="標楷體" pitchFamily="65" charset="-120"/>
              </a:rPr>
              <a:t>~9</a:t>
            </a:r>
            <a:r>
              <a:rPr lang="zh-TW" altLang="en-US" sz="2000" b="1" dirty="0">
                <a:solidFill>
                  <a:srgbClr val="FF0000"/>
                </a:solidFill>
                <a:latin typeface="標楷體" pitchFamily="65" charset="-120"/>
                <a:ea typeface="標楷體" pitchFamily="65" charset="-120"/>
              </a:rPr>
              <a:t>月</a:t>
            </a:r>
            <a:r>
              <a:rPr lang="en-US" altLang="zh-TW" sz="2000" b="1" dirty="0">
                <a:solidFill>
                  <a:srgbClr val="FF0000"/>
                </a:solidFill>
                <a:latin typeface="標楷體" pitchFamily="65" charset="-120"/>
                <a:ea typeface="標楷體" pitchFamily="65" charset="-120"/>
              </a:rPr>
              <a:t>):</a:t>
            </a:r>
            <a:r>
              <a:rPr lang="zh-TW" altLang="en-US" sz="2000" b="1" dirty="0">
                <a:solidFill>
                  <a:srgbClr val="FF0000"/>
                </a:solidFill>
                <a:latin typeface="標楷體" pitchFamily="65" charset="-120"/>
                <a:ea typeface="標楷體" pitchFamily="65" charset="-120"/>
              </a:rPr>
              <a:t>前一年</a:t>
            </a:r>
            <a:r>
              <a:rPr lang="en-US" altLang="zh-TW" sz="2000" b="1" dirty="0">
                <a:solidFill>
                  <a:srgbClr val="FF0000"/>
                </a:solidFill>
                <a:latin typeface="標楷體" pitchFamily="65" charset="-120"/>
                <a:ea typeface="標楷體" pitchFamily="65" charset="-120"/>
              </a:rPr>
              <a:t>9</a:t>
            </a:r>
            <a:r>
              <a:rPr lang="zh-TW" altLang="en-US" sz="2000" b="1" dirty="0">
                <a:solidFill>
                  <a:srgbClr val="FF0000"/>
                </a:solidFill>
                <a:latin typeface="標楷體" pitchFamily="65" charset="-120"/>
                <a:ea typeface="標楷體" pitchFamily="65" charset="-120"/>
              </a:rPr>
              <a:t>月底前須提交所有國外申請文件</a:t>
            </a:r>
            <a:endParaRPr lang="en-US" altLang="zh-TW" sz="2000" b="1" dirty="0">
              <a:solidFill>
                <a:srgbClr val="FF0000"/>
              </a:solidFill>
              <a:latin typeface="標楷體" pitchFamily="65" charset="-120"/>
              <a:ea typeface="標楷體" pitchFamily="65" charset="-120"/>
            </a:endParaRPr>
          </a:p>
          <a:p>
            <a:pPr marL="0" lvl="0" indent="0">
              <a:buClr>
                <a:srgbClr val="FFFFFF"/>
              </a:buClr>
              <a:buNone/>
            </a:pPr>
            <a:r>
              <a:rPr lang="zh-TW" altLang="en-US" sz="2000" b="1" dirty="0">
                <a:solidFill>
                  <a:srgbClr val="FF0000"/>
                </a:solidFill>
                <a:latin typeface="標楷體" pitchFamily="65" charset="-120"/>
                <a:ea typeface="標楷體" pitchFamily="65" charset="-120"/>
              </a:rPr>
              <a:t>  日本學制</a:t>
            </a:r>
            <a:r>
              <a:rPr lang="en-US" altLang="zh-TW" sz="2000" b="1" dirty="0">
                <a:solidFill>
                  <a:srgbClr val="FF0000"/>
                </a:solidFill>
                <a:latin typeface="標楷體" pitchFamily="65" charset="-120"/>
                <a:ea typeface="標楷體" pitchFamily="65" charset="-120"/>
              </a:rPr>
              <a:t>-&gt;</a:t>
            </a:r>
            <a:r>
              <a:rPr lang="zh-TW" altLang="en-US" sz="2000" b="1" dirty="0">
                <a:solidFill>
                  <a:srgbClr val="FF0000"/>
                </a:solidFill>
                <a:latin typeface="標楷體" pitchFamily="65" charset="-120"/>
                <a:ea typeface="標楷體" pitchFamily="65" charset="-120"/>
              </a:rPr>
              <a:t>第二學期</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月</a:t>
            </a:r>
            <a:r>
              <a:rPr lang="en-US" altLang="zh-TW" sz="2000" b="1" dirty="0">
                <a:solidFill>
                  <a:srgbClr val="FF0000"/>
                </a:solidFill>
                <a:latin typeface="標楷體" pitchFamily="65" charset="-120"/>
                <a:ea typeface="標楷體" pitchFamily="65" charset="-120"/>
              </a:rPr>
              <a:t>~3</a:t>
            </a:r>
            <a:r>
              <a:rPr lang="zh-TW" altLang="en-US" sz="2000" b="1" dirty="0">
                <a:solidFill>
                  <a:srgbClr val="FF0000"/>
                </a:solidFill>
                <a:latin typeface="標楷體" pitchFamily="65" charset="-120"/>
                <a:ea typeface="標楷體" pitchFamily="65" charset="-120"/>
              </a:rPr>
              <a:t>月</a:t>
            </a:r>
            <a:r>
              <a:rPr lang="en-US" altLang="zh-TW" sz="2000" b="1" dirty="0">
                <a:solidFill>
                  <a:srgbClr val="FF0000"/>
                </a:solidFill>
                <a:latin typeface="標楷體" pitchFamily="65" charset="-120"/>
                <a:ea typeface="標楷體" pitchFamily="65" charset="-120"/>
              </a:rPr>
              <a:t>):</a:t>
            </a:r>
            <a:r>
              <a:rPr lang="zh-TW" altLang="en-US" sz="2000" b="1" dirty="0">
                <a:solidFill>
                  <a:srgbClr val="FF0000"/>
                </a:solidFill>
                <a:latin typeface="標楷體" pitchFamily="65" charset="-120"/>
                <a:ea typeface="標楷體" pitchFamily="65" charset="-120"/>
              </a:rPr>
              <a:t>當年度</a:t>
            </a:r>
            <a:r>
              <a:rPr lang="en-US" altLang="zh-TW" sz="2000" b="1" dirty="0">
                <a:solidFill>
                  <a:srgbClr val="FF0000"/>
                </a:solidFill>
                <a:latin typeface="標楷體" pitchFamily="65" charset="-120"/>
                <a:ea typeface="標楷體" pitchFamily="65" charset="-120"/>
              </a:rPr>
              <a:t>3</a:t>
            </a:r>
            <a:r>
              <a:rPr lang="zh-TW" altLang="en-US" sz="2000" b="1" dirty="0">
                <a:solidFill>
                  <a:srgbClr val="FF0000"/>
                </a:solidFill>
                <a:latin typeface="標楷體" pitchFamily="65" charset="-120"/>
                <a:ea typeface="標楷體" pitchFamily="65" charset="-120"/>
              </a:rPr>
              <a:t>月底前須提交所有國外申請文件</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endParaRPr lang="en-US" altLang="zh-TW" sz="1200" b="1" dirty="0">
              <a:solidFill>
                <a:srgbClr val="0033CC"/>
              </a:solidFill>
              <a:latin typeface="標楷體" pitchFamily="65" charset="-120"/>
              <a:ea typeface="標楷體" pitchFamily="65" charset="-120"/>
            </a:endParaRPr>
          </a:p>
          <a:p>
            <a:pPr marL="0" lvl="0" indent="0">
              <a:buClr>
                <a:srgbClr val="FFFFFF"/>
              </a:buClr>
              <a:buNone/>
            </a:pPr>
            <a:r>
              <a:rPr lang="en-US" altLang="zh-TW" sz="2000" b="1" dirty="0">
                <a:solidFill>
                  <a:srgbClr val="0033CC"/>
                </a:solidFill>
                <a:latin typeface="標楷體" pitchFamily="65" charset="-120"/>
                <a:ea typeface="標楷體" pitchFamily="65" charset="-120"/>
              </a:rPr>
              <a:t>4.</a:t>
            </a:r>
            <a:r>
              <a:rPr lang="zh-TW" altLang="en-US" sz="2000" b="1" dirty="0">
                <a:solidFill>
                  <a:srgbClr val="0033CC"/>
                </a:solidFill>
                <a:latin typeface="標楷體" pitchFamily="65" charset="-120"/>
                <a:ea typeface="標楷體" pitchFamily="65" charset="-120"/>
              </a:rPr>
              <a:t>前往姐妹校研修期間，請以課程研修及校際交流為為主，為安全及保險起</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見，請勿在校外從事打工行為。並於出國前，準備留學期間所需花費，以 </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利留學期間使用。 </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endParaRPr lang="en-US" altLang="zh-TW" sz="1200" b="1" dirty="0">
              <a:solidFill>
                <a:srgbClr val="0033CC"/>
              </a:solidFill>
              <a:latin typeface="標楷體" pitchFamily="65" charset="-120"/>
              <a:ea typeface="標楷體" pitchFamily="65" charset="-120"/>
            </a:endParaRPr>
          </a:p>
          <a:p>
            <a:pPr marL="0" lvl="0" indent="0">
              <a:buClr>
                <a:srgbClr val="FFFFFF"/>
              </a:buClr>
              <a:buNone/>
            </a:pPr>
            <a:r>
              <a:rPr lang="en-US" altLang="zh-TW" sz="2000" b="1" dirty="0">
                <a:solidFill>
                  <a:srgbClr val="0033CC"/>
                </a:solidFill>
                <a:latin typeface="標楷體" pitchFamily="65" charset="-120"/>
                <a:ea typeface="標楷體" pitchFamily="65" charset="-120"/>
              </a:rPr>
              <a:t>5.</a:t>
            </a:r>
            <a:r>
              <a:rPr lang="zh-TW" altLang="en-US" sz="2000" b="1" dirty="0">
                <a:solidFill>
                  <a:srgbClr val="0033CC"/>
                </a:solidFill>
                <a:latin typeface="標楷體" pitchFamily="65" charset="-120"/>
                <a:ea typeface="標楷體" pitchFamily="65" charset="-120"/>
              </a:rPr>
              <a:t>日本學校國際處開課的日語課程多半是沒有學分</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依各校規定</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，只能加強</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自己的日語能力，無法返國抵免本校專業科目學分，依學分抵免相關規定</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，請同學研習正規的</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學部</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課程或是</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大學院</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課程。也請於提出交換留學</a:t>
            </a:r>
            <a:endParaRPr lang="en-US" altLang="zh-TW" sz="2000" b="1" dirty="0">
              <a:solidFill>
                <a:srgbClr val="0033CC"/>
              </a:solidFill>
              <a:latin typeface="標楷體" pitchFamily="65" charset="-120"/>
              <a:ea typeface="標楷體" pitchFamily="65" charset="-120"/>
            </a:endParaRPr>
          </a:p>
          <a:p>
            <a:pPr marL="0" lvl="0" indent="0">
              <a:buClr>
                <a:srgbClr val="FFFFFF"/>
              </a:buClr>
              <a:buNone/>
            </a:pPr>
            <a:r>
              <a:rPr lang="zh-TW" altLang="en-US" sz="2000" b="1" dirty="0">
                <a:solidFill>
                  <a:srgbClr val="0033CC"/>
                </a:solidFill>
                <a:latin typeface="標楷體" pitchFamily="65" charset="-120"/>
                <a:ea typeface="標楷體" pitchFamily="65" charset="-120"/>
              </a:rPr>
              <a:t>  申請前，評估自身語言能力是否可以應付全日語上課</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 以免造成延畢</a:t>
            </a:r>
            <a:r>
              <a:rPr lang="en-US" altLang="zh-TW" sz="2000" b="1" dirty="0">
                <a:solidFill>
                  <a:srgbClr val="0033CC"/>
                </a:solidFill>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44572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021556"/>
          </a:xfrm>
        </p:spPr>
        <p:txBody>
          <a:bodyPr/>
          <a:lstStyle/>
          <a:p>
            <a:r>
              <a:rPr lang="zh-TW" altLang="en-US" dirty="0">
                <a:solidFill>
                  <a:srgbClr val="006666"/>
                </a:solidFill>
                <a:latin typeface="標楷體" pitchFamily="65" charset="-120"/>
                <a:ea typeface="標楷體" pitchFamily="65" charset="-120"/>
              </a:rPr>
              <a:t>三、提出申請時的注意事項 </a:t>
            </a:r>
            <a:r>
              <a:rPr lang="en-US" altLang="zh-TW" dirty="0">
                <a:solidFill>
                  <a:srgbClr val="006666"/>
                </a:solidFill>
                <a:latin typeface="標楷體" pitchFamily="65" charset="-120"/>
                <a:ea typeface="標楷體" pitchFamily="65" charset="-120"/>
              </a:rPr>
              <a:t>3/3</a:t>
            </a:r>
            <a:endParaRPr lang="zh-TW" altLang="en-US" dirty="0"/>
          </a:p>
        </p:txBody>
      </p:sp>
      <p:sp>
        <p:nvSpPr>
          <p:cNvPr id="3" name="內容版面配置區 2"/>
          <p:cNvSpPr>
            <a:spLocks noGrp="1"/>
          </p:cNvSpPr>
          <p:nvPr>
            <p:ph idx="1"/>
          </p:nvPr>
        </p:nvSpPr>
        <p:spPr>
          <a:xfrm>
            <a:off x="323528" y="1600200"/>
            <a:ext cx="8363272" cy="4456113"/>
          </a:xfrm>
        </p:spPr>
        <p:txBody>
          <a:bodyPr/>
          <a:lstStyle/>
          <a:p>
            <a:pPr marL="0" lvl="0" indent="0" fontAlgn="auto">
              <a:spcAft>
                <a:spcPts val="0"/>
              </a:spcAft>
              <a:buClr>
                <a:srgbClr val="FFFFFF"/>
              </a:buClr>
              <a:buNone/>
              <a:defRPr/>
            </a:pPr>
            <a:r>
              <a:rPr lang="en-US" altLang="zh-TW" sz="2000" b="1" dirty="0">
                <a:solidFill>
                  <a:srgbClr val="0033CC"/>
                </a:solidFill>
                <a:latin typeface="標楷體" pitchFamily="65" charset="-120"/>
                <a:ea typeface="標楷體" pitchFamily="65" charset="-120"/>
              </a:rPr>
              <a:t>6.</a:t>
            </a:r>
            <a:r>
              <a:rPr lang="zh-TW" altLang="en-US" sz="2000" b="1" dirty="0">
                <a:solidFill>
                  <a:srgbClr val="0033CC"/>
                </a:solidFill>
                <a:latin typeface="標楷體" pitchFamily="65" charset="-120"/>
                <a:ea typeface="標楷體" pitchFamily="65" charset="-120"/>
              </a:rPr>
              <a:t>研究生獲得錄取本校交換生資格後，需先自行聯絡錄取校的指導教授</a:t>
            </a: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zh-TW" altLang="en-US" sz="2000" b="1" dirty="0">
                <a:solidFill>
                  <a:srgbClr val="0033CC"/>
                </a:solidFill>
                <a:latin typeface="標楷體" pitchFamily="65" charset="-120"/>
                <a:ea typeface="標楷體" pitchFamily="65" charset="-120"/>
              </a:rPr>
              <a:t>  並獲得其同意指導，後續才會收到對方學校提供的交換留學申請表格。 </a:t>
            </a: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en-US" altLang="zh-TW" sz="2000" b="1" dirty="0">
                <a:solidFill>
                  <a:srgbClr val="0033CC"/>
                </a:solidFill>
                <a:latin typeface="標楷體" pitchFamily="65" charset="-120"/>
                <a:ea typeface="標楷體" pitchFamily="65" charset="-120"/>
              </a:rPr>
              <a:t>7.</a:t>
            </a:r>
            <a:r>
              <a:rPr lang="zh-TW" altLang="en-US" sz="2000" b="1" dirty="0">
                <a:solidFill>
                  <a:srgbClr val="0033CC"/>
                </a:solidFill>
                <a:latin typeface="標楷體" pitchFamily="65" charset="-120"/>
                <a:ea typeface="標楷體" pitchFamily="65" charset="-120"/>
              </a:rPr>
              <a:t>選校時勿迷信日本學校排名，排名愈前面的學校對於交換生的條件限制</a:t>
            </a: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zh-TW" altLang="en-US" sz="2000" b="1" dirty="0">
                <a:solidFill>
                  <a:srgbClr val="0033CC"/>
                </a:solidFill>
                <a:latin typeface="標楷體" pitchFamily="65" charset="-120"/>
                <a:ea typeface="標楷體" pitchFamily="65" charset="-120"/>
              </a:rPr>
              <a:t>  越嚴格。</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例如</a:t>
            </a:r>
            <a:r>
              <a:rPr lang="en-US" altLang="zh-TW" sz="2000" b="1" dirty="0">
                <a:solidFill>
                  <a:srgbClr val="0033CC"/>
                </a:solidFill>
                <a:latin typeface="標楷體" pitchFamily="65" charset="-120"/>
                <a:ea typeface="標楷體" pitchFamily="65" charset="-120"/>
              </a:rPr>
              <a:t>:</a:t>
            </a:r>
            <a:r>
              <a:rPr lang="zh-TW" altLang="en-US" sz="2000" b="1" dirty="0">
                <a:solidFill>
                  <a:srgbClr val="0033CC"/>
                </a:solidFill>
                <a:latin typeface="標楷體" pitchFamily="65" charset="-120"/>
                <a:ea typeface="標楷體" pitchFamily="65" charset="-120"/>
              </a:rPr>
              <a:t>無法給成績單、要求</a:t>
            </a:r>
            <a:r>
              <a:rPr lang="en-US" altLang="zh-TW" sz="2000" b="1" dirty="0">
                <a:solidFill>
                  <a:srgbClr val="0033CC"/>
                </a:solidFill>
                <a:latin typeface="標楷體" pitchFamily="65" charset="-120"/>
                <a:ea typeface="標楷體" pitchFamily="65" charset="-120"/>
              </a:rPr>
              <a:t>N1</a:t>
            </a:r>
            <a:r>
              <a:rPr lang="zh-TW" altLang="en-US" sz="2000" b="1" dirty="0">
                <a:solidFill>
                  <a:srgbClr val="0033CC"/>
                </a:solidFill>
                <a:latin typeface="標楷體" pitchFamily="65" charset="-120"/>
                <a:ea typeface="標楷體" pitchFamily="65" charset="-120"/>
              </a:rPr>
              <a:t>日語能力、提交日幣</a:t>
            </a:r>
            <a:r>
              <a:rPr lang="en-US" altLang="zh-TW" sz="2000" b="1" dirty="0">
                <a:solidFill>
                  <a:srgbClr val="0033CC"/>
                </a:solidFill>
                <a:latin typeface="標楷體" pitchFamily="65" charset="-120"/>
                <a:ea typeface="標楷體" pitchFamily="65" charset="-120"/>
              </a:rPr>
              <a:t>300</a:t>
            </a:r>
            <a:r>
              <a:rPr lang="zh-TW" altLang="en-US" sz="2000" b="1" dirty="0">
                <a:solidFill>
                  <a:srgbClr val="0033CC"/>
                </a:solidFill>
                <a:latin typeface="標楷體" pitchFamily="65" charset="-120"/>
                <a:ea typeface="標楷體" pitchFamily="65" charset="-120"/>
              </a:rPr>
              <a:t>萬以上</a:t>
            </a: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zh-TW" altLang="en-US" sz="2000" b="1" dirty="0">
                <a:solidFill>
                  <a:srgbClr val="0033CC"/>
                </a:solidFill>
                <a:latin typeface="標楷體" pitchFamily="65" charset="-120"/>
                <a:ea typeface="標楷體" pitchFamily="65" charset="-120"/>
              </a:rPr>
              <a:t>  的財力證明等</a:t>
            </a:r>
            <a:r>
              <a:rPr lang="en-US" altLang="zh-TW" sz="2000" b="1" dirty="0">
                <a:solidFill>
                  <a:srgbClr val="0033CC"/>
                </a:solidFill>
                <a:latin typeface="標楷體" pitchFamily="65" charset="-120"/>
                <a:ea typeface="標楷體" pitchFamily="65" charset="-120"/>
              </a:rPr>
              <a:t>. . .)</a:t>
            </a:r>
          </a:p>
          <a:p>
            <a:pPr marL="0" lvl="0" indent="0" fontAlgn="auto">
              <a:spcAft>
                <a:spcPts val="0"/>
              </a:spcAft>
              <a:buClr>
                <a:srgbClr val="FFFFFF"/>
              </a:buClr>
              <a:buNone/>
              <a:defRPr/>
            </a:pPr>
            <a:endParaRPr lang="en-US" altLang="zh-TW" sz="2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en-US" altLang="zh-TW" sz="2000" b="1" dirty="0">
                <a:solidFill>
                  <a:srgbClr val="FF00FF"/>
                </a:solidFill>
                <a:latin typeface="標楷體" pitchFamily="65" charset="-120"/>
                <a:ea typeface="標楷體" pitchFamily="65" charset="-120"/>
              </a:rPr>
              <a:t>8.</a:t>
            </a:r>
            <a:r>
              <a:rPr lang="zh-TW" altLang="en-US" sz="2000" b="1" dirty="0">
                <a:solidFill>
                  <a:srgbClr val="FF00FF"/>
                </a:solidFill>
                <a:latin typeface="標楷體" pitchFamily="65" charset="-120"/>
                <a:ea typeface="標楷體" pitchFamily="65" charset="-120"/>
              </a:rPr>
              <a:t>每年日本姊妹校留學資訊不斷更新，建議線上提交免學雜交換生申請前</a:t>
            </a:r>
            <a:endParaRPr lang="en-US" altLang="zh-TW" sz="2000" b="1" dirty="0">
              <a:solidFill>
                <a:srgbClr val="FF00FF"/>
              </a:solidFill>
              <a:latin typeface="標楷體" pitchFamily="65" charset="-120"/>
              <a:ea typeface="標楷體" pitchFamily="65" charset="-120"/>
            </a:endParaRPr>
          </a:p>
          <a:p>
            <a:pPr marL="0" lvl="0" indent="0" fontAlgn="auto">
              <a:spcAft>
                <a:spcPts val="0"/>
              </a:spcAft>
              <a:buClr>
                <a:srgbClr val="FFFFFF"/>
              </a:buClr>
              <a:buNone/>
              <a:defRPr/>
            </a:pPr>
            <a:r>
              <a:rPr lang="zh-TW" altLang="en-US" sz="2000" b="1" dirty="0">
                <a:solidFill>
                  <a:srgbClr val="FF00FF"/>
                </a:solidFill>
                <a:latin typeface="標楷體" pitchFamily="65" charset="-120"/>
                <a:ea typeface="標楷體" pitchFamily="65" charset="-120"/>
              </a:rPr>
              <a:t>  ，請先至國際處再次確認，以免影響自身權益。</a:t>
            </a:r>
            <a:endParaRPr lang="en-US" altLang="zh-TW" sz="2000" b="1" dirty="0">
              <a:solidFill>
                <a:srgbClr val="FF00FF"/>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278143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28625" y="260648"/>
            <a:ext cx="8229600" cy="791865"/>
          </a:xfrm>
        </p:spPr>
        <p:txBody>
          <a:bodyPr/>
          <a:lstStyle/>
          <a:p>
            <a:pPr>
              <a:defRPr/>
            </a:pPr>
            <a:r>
              <a:rPr lang="zh-TW" altLang="en-US" dirty="0">
                <a:latin typeface="標楷體" pitchFamily="65" charset="-120"/>
                <a:ea typeface="標楷體" pitchFamily="65" charset="-120"/>
              </a:rPr>
              <a:t>四、研究生選校時的注意事項</a:t>
            </a:r>
          </a:p>
        </p:txBody>
      </p:sp>
      <p:sp>
        <p:nvSpPr>
          <p:cNvPr id="3" name="內容版面配置區 2"/>
          <p:cNvSpPr>
            <a:spLocks noGrp="1"/>
          </p:cNvSpPr>
          <p:nvPr>
            <p:ph idx="1"/>
          </p:nvPr>
        </p:nvSpPr>
        <p:spPr>
          <a:xfrm>
            <a:off x="107504" y="1340768"/>
            <a:ext cx="8928992" cy="5112568"/>
          </a:xfrm>
        </p:spPr>
        <p:txBody>
          <a:bodyPr>
            <a:normAutofit fontScale="25000" lnSpcReduction="20000"/>
          </a:bodyPr>
          <a:lstStyle/>
          <a:p>
            <a:pPr marL="0" lvl="0" indent="0" fontAlgn="auto">
              <a:spcAft>
                <a:spcPts val="0"/>
              </a:spcAft>
              <a:buClr>
                <a:srgbClr val="FFFFFF"/>
              </a:buClr>
              <a:buNone/>
              <a:defRPr/>
            </a:pPr>
            <a:r>
              <a:rPr lang="en-US" altLang="zh-TW" sz="8000" b="1" dirty="0">
                <a:solidFill>
                  <a:srgbClr val="0033CC"/>
                </a:solidFill>
                <a:latin typeface="標楷體" pitchFamily="65" charset="-120"/>
                <a:ea typeface="標楷體" pitchFamily="65" charset="-120"/>
              </a:rPr>
              <a:t>1.</a:t>
            </a:r>
            <a:r>
              <a:rPr lang="zh-TW" altLang="en-US" sz="8000" b="1" dirty="0">
                <a:solidFill>
                  <a:srgbClr val="0033CC"/>
                </a:solidFill>
                <a:latin typeface="標楷體" pitchFamily="65" charset="-120"/>
                <a:ea typeface="標楷體" pitchFamily="65" charset="-120"/>
              </a:rPr>
              <a:t>請自行上日本姐妹校學校網頁查詢，先確定自己想去的學校有沒有相關科系</a:t>
            </a:r>
            <a:endParaRPr lang="en-US" altLang="zh-TW" sz="8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0033CC"/>
                </a:solidFill>
                <a:latin typeface="標楷體" pitchFamily="65" charset="-120"/>
                <a:ea typeface="標楷體" pitchFamily="65" charset="-120"/>
              </a:rPr>
              <a:t>  的研究所</a:t>
            </a:r>
            <a:r>
              <a:rPr lang="en-US" altLang="zh-TW" sz="8000" b="1" dirty="0">
                <a:solidFill>
                  <a:srgbClr val="0033CC"/>
                </a:solidFill>
                <a:latin typeface="標楷體" pitchFamily="65" charset="-120"/>
                <a:ea typeface="標楷體" pitchFamily="65" charset="-120"/>
              </a:rPr>
              <a:t>?</a:t>
            </a:r>
            <a:r>
              <a:rPr lang="zh-TW" altLang="en-US" sz="8000" b="1" dirty="0">
                <a:solidFill>
                  <a:srgbClr val="0033CC"/>
                </a:solidFill>
                <a:latin typeface="標楷體" pitchFamily="65" charset="-120"/>
                <a:ea typeface="標楷體" pitchFamily="65" charset="-120"/>
              </a:rPr>
              <a:t> 如果沒有的話，將會被姊妹校拒收，而無法出國交換留學。</a:t>
            </a:r>
            <a:endParaRPr lang="en-US" altLang="zh-TW" sz="80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endParaRPr lang="en-US" altLang="zh-TW" sz="5600" b="1" dirty="0">
              <a:solidFill>
                <a:srgbClr val="0033CC"/>
              </a:solidFill>
              <a:latin typeface="標楷體" pitchFamily="65" charset="-120"/>
              <a:ea typeface="標楷體" pitchFamily="65" charset="-120"/>
            </a:endParaRPr>
          </a:p>
          <a:p>
            <a:pPr marL="0" lvl="0" indent="0" fontAlgn="auto">
              <a:spcAft>
                <a:spcPts val="0"/>
              </a:spcAft>
              <a:buClr>
                <a:srgbClr val="FFFFFF"/>
              </a:buClr>
              <a:buNone/>
              <a:defRPr/>
            </a:pPr>
            <a:r>
              <a:rPr lang="en-US" altLang="zh-TW" sz="8000" b="1" dirty="0">
                <a:solidFill>
                  <a:srgbClr val="FF0000"/>
                </a:solidFill>
                <a:latin typeface="標楷體" pitchFamily="65" charset="-120"/>
                <a:ea typeface="標楷體" pitchFamily="65" charset="-120"/>
              </a:rPr>
              <a:t>2.</a:t>
            </a:r>
            <a:r>
              <a:rPr lang="zh-TW" altLang="en-US" sz="8000" b="1" dirty="0">
                <a:solidFill>
                  <a:srgbClr val="FF0000"/>
                </a:solidFill>
                <a:latin typeface="標楷體" pitchFamily="65" charset="-120"/>
                <a:ea typeface="標楷體" pitchFamily="65" charset="-120"/>
              </a:rPr>
              <a:t>研究生只能上</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研究所</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課程，不可下修大學部課程，也不會有學分。</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姐妹校的大學部的課是無法返國抵免本校研究所的課程學分。</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出國半年至少需修習研究所課程</a:t>
            </a:r>
            <a:r>
              <a:rPr lang="en-US" altLang="zh-TW" sz="8000" b="1" dirty="0">
                <a:solidFill>
                  <a:srgbClr val="FF0000"/>
                </a:solidFill>
                <a:latin typeface="標楷體" pitchFamily="65" charset="-120"/>
                <a:ea typeface="標楷體" pitchFamily="65" charset="-120"/>
              </a:rPr>
              <a:t>6</a:t>
            </a:r>
            <a:r>
              <a:rPr lang="zh-TW" altLang="en-US" sz="8000" b="1" dirty="0">
                <a:solidFill>
                  <a:srgbClr val="FF0000"/>
                </a:solidFill>
                <a:latin typeface="標楷體" pitchFamily="65" charset="-120"/>
                <a:ea typeface="標楷體" pitchFamily="65" charset="-120"/>
              </a:rPr>
              <a:t>學分，出國一年至少需修習研究所課程</a:t>
            </a:r>
            <a:r>
              <a:rPr lang="en-US" altLang="zh-TW" sz="8000" b="1" dirty="0">
                <a:solidFill>
                  <a:srgbClr val="FF0000"/>
                </a:solidFill>
                <a:latin typeface="標楷體" pitchFamily="65" charset="-120"/>
                <a:ea typeface="標楷體" pitchFamily="65" charset="-120"/>
              </a:rPr>
              <a:t>12</a:t>
            </a: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學分。</a:t>
            </a:r>
            <a:r>
              <a:rPr lang="en-US" altLang="zh-TW" sz="8000" b="1" dirty="0">
                <a:solidFill>
                  <a:srgbClr val="FF0000"/>
                </a:solidFill>
                <a:latin typeface="標楷體" pitchFamily="65" charset="-120"/>
                <a:ea typeface="標楷體" pitchFamily="65" charset="-120"/>
              </a:rPr>
              <a:t>(</a:t>
            </a:r>
            <a:r>
              <a:rPr lang="zh-TW" altLang="en-US" sz="8000" b="1" dirty="0">
                <a:solidFill>
                  <a:srgbClr val="FF0000"/>
                </a:solidFill>
                <a:latin typeface="標楷體" pitchFamily="65" charset="-120"/>
                <a:ea typeface="標楷體" pitchFamily="65" charset="-120"/>
              </a:rPr>
              <a:t>若系上規定的海外學分數較多者，則依系上規定。</a:t>
            </a:r>
            <a:r>
              <a:rPr lang="en-US" altLang="zh-TW" sz="8000" b="1" dirty="0">
                <a:solidFill>
                  <a:srgbClr val="FF0000"/>
                </a:solidFill>
                <a:latin typeface="標楷體" pitchFamily="65" charset="-120"/>
                <a:ea typeface="標楷體" pitchFamily="65" charset="-120"/>
              </a:rPr>
              <a:t>)</a:t>
            </a:r>
          </a:p>
          <a:p>
            <a:pPr marL="0" lvl="0" indent="0" fontAlgn="auto">
              <a:spcAft>
                <a:spcPts val="0"/>
              </a:spcAft>
              <a:buClr>
                <a:srgbClr val="FFFFFF"/>
              </a:buClr>
              <a:buNone/>
              <a:defRPr/>
            </a:pPr>
            <a:endParaRPr lang="en-US" altLang="zh-TW" sz="56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en-US" altLang="zh-TW" sz="8000" b="1" dirty="0">
                <a:solidFill>
                  <a:srgbClr val="0033CC"/>
                </a:solidFill>
                <a:latin typeface="標楷體" pitchFamily="65" charset="-120"/>
                <a:ea typeface="標楷體" pitchFamily="65" charset="-120"/>
              </a:rPr>
              <a:t>3.</a:t>
            </a:r>
            <a:r>
              <a:rPr lang="zh-TW" altLang="en-US" sz="8000" b="1" dirty="0">
                <a:solidFill>
                  <a:srgbClr val="0033CC"/>
                </a:solidFill>
                <a:latin typeface="標楷體" pitchFamily="65" charset="-120"/>
                <a:ea typeface="標楷體" pitchFamily="65" charset="-120"/>
              </a:rPr>
              <a:t>針對免學雜費交換的研究生，少數日本姊妹校規定</a:t>
            </a:r>
            <a:r>
              <a:rPr lang="zh-TW" altLang="en-US" sz="8000" b="1" dirty="0">
                <a:solidFill>
                  <a:srgbClr val="FF0000"/>
                </a:solidFill>
                <a:latin typeface="標楷體" pitchFamily="65" charset="-120"/>
                <a:ea typeface="標楷體" pitchFamily="65" charset="-120"/>
              </a:rPr>
              <a:t>研究生只能跟著指導教授</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做研究，但無法修課，也沒有成績單，對方學校只會發放研修時數證明。</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a:t>
            </a:r>
            <a:r>
              <a:rPr lang="zh-TW" altLang="en-US" sz="8000" b="1" dirty="0">
                <a:solidFill>
                  <a:schemeClr val="accent5">
                    <a:lumMod val="25000"/>
                  </a:schemeClr>
                </a:solidFill>
                <a:latin typeface="標楷體" pitchFamily="65" charset="-120"/>
                <a:ea typeface="標楷體" pitchFamily="65" charset="-120"/>
              </a:rPr>
              <a:t>研修時數證明只能證明出國事實，並無法折抵系上規定之海外學分，後續也 </a:t>
            </a:r>
            <a:endParaRPr lang="en-US" altLang="zh-TW" sz="8000" b="1" dirty="0">
              <a:solidFill>
                <a:schemeClr val="accent5">
                  <a:lumMod val="25000"/>
                </a:schemeClr>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chemeClr val="accent5">
                    <a:lumMod val="25000"/>
                  </a:schemeClr>
                </a:solidFill>
                <a:latin typeface="標楷體" pitchFamily="65" charset="-120"/>
                <a:ea typeface="標楷體" pitchFamily="65" charset="-120"/>
              </a:rPr>
              <a:t>  無法申請出國留學獎學金，選填志願校時，請特別留意。</a:t>
            </a:r>
            <a:endParaRPr lang="en-US" altLang="zh-TW" sz="8000" b="1" dirty="0">
              <a:solidFill>
                <a:schemeClr val="accent5">
                  <a:lumMod val="25000"/>
                </a:schemeClr>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FF"/>
                </a:solidFill>
                <a:latin typeface="標楷體" pitchFamily="65" charset="-120"/>
                <a:ea typeface="標楷體" pitchFamily="65" charset="-120"/>
              </a:rPr>
              <a:t>  建議於南臺就學時</a:t>
            </a:r>
            <a:r>
              <a:rPr lang="en-US" altLang="zh-TW" sz="8000" b="1" dirty="0">
                <a:solidFill>
                  <a:srgbClr val="FF00FF"/>
                </a:solidFill>
                <a:latin typeface="標楷體" pitchFamily="65" charset="-120"/>
                <a:ea typeface="標楷體" pitchFamily="65" charset="-120"/>
              </a:rPr>
              <a:t>,</a:t>
            </a:r>
            <a:r>
              <a:rPr lang="zh-TW" altLang="en-US" sz="8000" b="1" dirty="0">
                <a:solidFill>
                  <a:srgbClr val="FF00FF"/>
                </a:solidFill>
                <a:latin typeface="標楷體" pitchFamily="65" charset="-120"/>
                <a:ea typeface="標楷體" pitchFamily="65" charset="-120"/>
              </a:rPr>
              <a:t>先將所有學分修畢</a:t>
            </a:r>
            <a:r>
              <a:rPr lang="en-US" altLang="zh-TW" sz="8000" b="1" dirty="0">
                <a:solidFill>
                  <a:srgbClr val="FF00FF"/>
                </a:solidFill>
                <a:latin typeface="標楷體" pitchFamily="65" charset="-120"/>
                <a:ea typeface="標楷體" pitchFamily="65" charset="-120"/>
              </a:rPr>
              <a:t>,</a:t>
            </a:r>
            <a:r>
              <a:rPr lang="zh-TW" altLang="en-US" sz="8000" b="1" dirty="0">
                <a:solidFill>
                  <a:srgbClr val="FF00FF"/>
                </a:solidFill>
                <a:latin typeface="標楷體" pitchFamily="65" charset="-120"/>
                <a:ea typeface="標楷體" pitchFamily="65" charset="-120"/>
              </a:rPr>
              <a:t>避免因為無法取得學分而造成延畢。</a:t>
            </a:r>
            <a:endParaRPr lang="en-US" altLang="zh-TW" sz="8000" b="1" dirty="0">
              <a:solidFill>
                <a:srgbClr val="FF00FF"/>
              </a:solidFill>
              <a:latin typeface="標楷體" pitchFamily="65" charset="-120"/>
              <a:ea typeface="標楷體" pitchFamily="65" charset="-120"/>
            </a:endParaRPr>
          </a:p>
          <a:p>
            <a:pPr marL="0" lvl="0" indent="0" fontAlgn="auto">
              <a:spcAft>
                <a:spcPts val="0"/>
              </a:spcAft>
              <a:buClr>
                <a:srgbClr val="FFFFFF"/>
              </a:buClr>
              <a:buNone/>
              <a:defRPr/>
            </a:pPr>
            <a:r>
              <a:rPr lang="en-US" altLang="zh-TW" sz="4000" b="1" dirty="0">
                <a:solidFill>
                  <a:srgbClr val="FF0000"/>
                </a:solidFill>
                <a:latin typeface="標楷體" pitchFamily="65" charset="-120"/>
                <a:ea typeface="標楷體" pitchFamily="65" charset="-120"/>
              </a:rPr>
              <a:t>  </a:t>
            </a:r>
          </a:p>
          <a:p>
            <a:pPr marL="0" lvl="0" indent="0" fontAlgn="auto">
              <a:spcAft>
                <a:spcPts val="0"/>
              </a:spcAft>
              <a:buClr>
                <a:srgbClr val="FFFFFF"/>
              </a:buClr>
              <a:buNone/>
              <a:defRPr/>
            </a:pPr>
            <a:r>
              <a:rPr lang="en-US" altLang="zh-TW" sz="8000" b="1" dirty="0">
                <a:solidFill>
                  <a:srgbClr val="0033CC"/>
                </a:solidFill>
                <a:latin typeface="標楷體" pitchFamily="65" charset="-120"/>
                <a:ea typeface="標楷體" pitchFamily="65" charset="-120"/>
              </a:rPr>
              <a:t>4.</a:t>
            </a:r>
            <a:r>
              <a:rPr lang="zh-TW" altLang="en-US" sz="8000" b="1" dirty="0">
                <a:solidFill>
                  <a:srgbClr val="0033CC"/>
                </a:solidFill>
                <a:latin typeface="標楷體" pitchFamily="65" charset="-120"/>
                <a:ea typeface="標楷體" pitchFamily="65" charset="-120"/>
              </a:rPr>
              <a:t>海研組學生在選擇論文題目時，除了跟南臺的指導教授討論之外，</a:t>
            </a:r>
            <a:r>
              <a:rPr lang="zh-TW" altLang="en-US" sz="8000" b="1" dirty="0">
                <a:solidFill>
                  <a:srgbClr val="FF0000"/>
                </a:solidFill>
                <a:latin typeface="標楷體" pitchFamily="65" charset="-120"/>
                <a:ea typeface="標楷體" pitchFamily="65" charset="-120"/>
              </a:rPr>
              <a:t>也需上網</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參考日本姊妹校教授的專業領域，避免因為論文題目太過冷門，而找不到日</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r>
              <a:rPr lang="zh-TW" altLang="en-US" sz="8000" b="1" dirty="0">
                <a:solidFill>
                  <a:srgbClr val="FF0000"/>
                </a:solidFill>
                <a:latin typeface="標楷體" pitchFamily="65" charset="-120"/>
                <a:ea typeface="標楷體" pitchFamily="65" charset="-120"/>
              </a:rPr>
              <a:t>  本指導教授，</a:t>
            </a:r>
            <a:r>
              <a:rPr lang="zh-TW" altLang="en-US" sz="8000" b="1" dirty="0">
                <a:solidFill>
                  <a:srgbClr val="0033CC"/>
                </a:solidFill>
                <a:latin typeface="標楷體" pitchFamily="65" charset="-120"/>
                <a:ea typeface="標楷體" pitchFamily="65" charset="-120"/>
              </a:rPr>
              <a:t>被姐妹校拒收，因而無法出國交換留學。</a:t>
            </a:r>
            <a:endParaRPr lang="en-US" altLang="zh-TW" sz="8000" b="1" dirty="0">
              <a:solidFill>
                <a:srgbClr val="FF0000"/>
              </a:solidFill>
              <a:latin typeface="標楷體" pitchFamily="65" charset="-120"/>
              <a:ea typeface="標楷體" pitchFamily="65" charset="-120"/>
            </a:endParaRPr>
          </a:p>
          <a:p>
            <a:pPr marL="0" lvl="0" indent="0" fontAlgn="auto">
              <a:spcAft>
                <a:spcPts val="0"/>
              </a:spcAft>
              <a:buClr>
                <a:srgbClr val="FFFFFF"/>
              </a:buClr>
              <a:buNone/>
              <a:defRPr/>
            </a:pPr>
            <a:endParaRPr lang="en-US" altLang="zh-TW" sz="5600"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8000" b="1" dirty="0">
              <a:solidFill>
                <a:srgbClr val="FF00FF"/>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b="1" dirty="0">
              <a:solidFill>
                <a:srgbClr val="0033CC"/>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sz="2600" b="1" dirty="0">
              <a:solidFill>
                <a:srgbClr val="FF0000"/>
              </a:solidFill>
              <a:latin typeface="標楷體" pitchFamily="65" charset="-120"/>
              <a:ea typeface="標楷體" pitchFamily="65" charset="-120"/>
            </a:endParaRPr>
          </a:p>
          <a:p>
            <a:pPr marL="0" indent="0" fontAlgn="auto">
              <a:spcAft>
                <a:spcPts val="0"/>
              </a:spcAft>
              <a:buClr>
                <a:schemeClr val="accent3"/>
              </a:buClr>
              <a:buFontTx/>
              <a:buNone/>
              <a:defRPr/>
            </a:pPr>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字版面配置區 2"/>
          <p:cNvSpPr>
            <a:spLocks noGrp="1"/>
          </p:cNvSpPr>
          <p:nvPr>
            <p:ph type="body" idx="1"/>
          </p:nvPr>
        </p:nvSpPr>
        <p:spPr>
          <a:xfrm>
            <a:off x="1403350" y="2420938"/>
            <a:ext cx="6696075" cy="1500187"/>
          </a:xfrm>
        </p:spPr>
        <p:txBody>
          <a:bodyPr/>
          <a:lstStyle/>
          <a:p>
            <a:pPr algn="ctr"/>
            <a:r>
              <a:rPr lang="zh-TW" altLang="en-US" sz="4000" b="1" dirty="0">
                <a:solidFill>
                  <a:srgbClr val="0033CC"/>
                </a:solidFill>
                <a:latin typeface="微軟正黑體" panose="020B0604030504040204" pitchFamily="34" charset="-120"/>
                <a:ea typeface="微軟正黑體" panose="020B0604030504040204" pitchFamily="34" charset="-120"/>
              </a:rPr>
              <a:t>中國研習學校介紹</a:t>
            </a:r>
          </a:p>
          <a:p>
            <a:endParaRPr lang="zh-TW" altLang="en-US" dirty="0"/>
          </a:p>
        </p:txBody>
      </p:sp>
      <p:pic>
        <p:nvPicPr>
          <p:cNvPr id="28675" name="Picture 4" descr="free_030_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300663"/>
            <a:ext cx="7416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latin typeface="微軟正黑體" panose="020B0604030504040204" pitchFamily="34" charset="-120"/>
                <a:ea typeface="微軟正黑體" panose="020B0604030504040204" pitchFamily="34" charset="-120"/>
              </a:rPr>
              <a:t>大陸相關</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免學雜費交換生學校</a:t>
            </a:r>
          </a:p>
        </p:txBody>
      </p:sp>
      <p:sp>
        <p:nvSpPr>
          <p:cNvPr id="5" name="內容版面配置區 2"/>
          <p:cNvSpPr txBox="1">
            <a:spLocks/>
          </p:cNvSpPr>
          <p:nvPr/>
        </p:nvSpPr>
        <p:spPr bwMode="auto">
          <a:xfrm>
            <a:off x="611560" y="1340768"/>
            <a:ext cx="8291512"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TW" altLang="en-US" kern="0" dirty="0">
                <a:latin typeface="微軟正黑體" panose="020B0604030504040204" pitchFamily="34" charset="-120"/>
                <a:ea typeface="微軟正黑體" panose="020B0604030504040204" pitchFamily="34" charset="-120"/>
              </a:rPr>
              <a:t>北京化工大學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北京科技大學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南京航空航天大學</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華南師範大學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a:t>
            </a:r>
            <a:r>
              <a:rPr lang="en-US" altLang="zh-TW" kern="0" dirty="0">
                <a:latin typeface="微軟正黑體" panose="020B0604030504040204" pitchFamily="34" charset="-120"/>
                <a:ea typeface="微軟正黑體" panose="020B0604030504040204" pitchFamily="34" charset="-120"/>
              </a:rPr>
              <a:t>/</a:t>
            </a:r>
            <a:r>
              <a:rPr lang="zh-TW" altLang="en-US" kern="0" dirty="0">
                <a:latin typeface="微軟正黑體" panose="020B0604030504040204" pitchFamily="34" charset="-120"/>
                <a:ea typeface="微軟正黑體" panose="020B0604030504040204" pitchFamily="34" charset="-120"/>
              </a:rPr>
              <a:t>外籍生申請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安徽大學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a:t>
            </a:r>
            <a:r>
              <a:rPr lang="en-US" altLang="zh-TW" kern="0" dirty="0">
                <a:latin typeface="微軟正黑體" panose="020B0604030504040204" pitchFamily="34" charset="-120"/>
                <a:ea typeface="微軟正黑體" panose="020B0604030504040204" pitchFamily="34" charset="-120"/>
              </a:rPr>
              <a:t>/</a:t>
            </a:r>
            <a:r>
              <a:rPr lang="zh-TW" altLang="en-US" kern="0" dirty="0">
                <a:latin typeface="微軟正黑體" panose="020B0604030504040204" pitchFamily="34" charset="-120"/>
                <a:ea typeface="微軟正黑體" panose="020B0604030504040204" pitchFamily="34" charset="-120"/>
              </a:rPr>
              <a:t>外籍生申請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蘇州大學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哈爾濱工程大學</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延邊大學 </a:t>
            </a:r>
            <a:r>
              <a:rPr lang="en-US" altLang="zh-TW" kern="0" dirty="0">
                <a:latin typeface="微軟正黑體" panose="020B0604030504040204" pitchFamily="34" charset="-120"/>
                <a:ea typeface="微軟正黑體" panose="020B0604030504040204" pitchFamily="34" charset="-120"/>
              </a:rPr>
              <a:t>_</a:t>
            </a:r>
            <a:r>
              <a:rPr lang="zh-TW" altLang="en-US" kern="0" dirty="0">
                <a:latin typeface="微軟正黑體" panose="020B0604030504040204" pitchFamily="34" charset="-120"/>
                <a:ea typeface="微軟正黑體" panose="020B0604030504040204" pitchFamily="34" charset="-120"/>
              </a:rPr>
              <a:t>限臺生申請</a:t>
            </a:r>
            <a:endParaRPr lang="en-US" altLang="zh-TW" kern="0" dirty="0">
              <a:latin typeface="微軟正黑體" panose="020B0604030504040204" pitchFamily="34" charset="-120"/>
              <a:ea typeface="微軟正黑體" panose="020B0604030504040204" pitchFamily="34" charset="-120"/>
            </a:endParaRPr>
          </a:p>
          <a:p>
            <a:r>
              <a:rPr lang="zh-TW" altLang="en-US" kern="0" dirty="0">
                <a:latin typeface="微軟正黑體" panose="020B0604030504040204" pitchFamily="34" charset="-120"/>
                <a:ea typeface="微軟正黑體" panose="020B0604030504040204" pitchFamily="34" charset="-120"/>
              </a:rPr>
              <a:t>北京交通大學（機械工程系碩班限定）</a:t>
            </a:r>
          </a:p>
          <a:p>
            <a:endParaRPr lang="zh-TW" altLang="en-US" kern="0" dirty="0">
              <a:latin typeface="標楷體" panose="03000509000000000000" pitchFamily="65" charset="-120"/>
              <a:ea typeface="標楷體" panose="03000509000000000000"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latin typeface="微軟正黑體" panose="020B0604030504040204" pitchFamily="34" charset="-120"/>
                <a:ea typeface="微軟正黑體" panose="020B0604030504040204" pitchFamily="34" charset="-120"/>
              </a:rPr>
              <a:t>到大陸交換的目的</a:t>
            </a:r>
          </a:p>
        </p:txBody>
      </p:sp>
      <p:sp>
        <p:nvSpPr>
          <p:cNvPr id="3" name="內容版面配置區 2"/>
          <p:cNvSpPr>
            <a:spLocks noGrp="1"/>
          </p:cNvSpPr>
          <p:nvPr>
            <p:ph idx="1"/>
          </p:nvPr>
        </p:nvSpPr>
        <p:spPr/>
        <p:txBody>
          <a:bodyPr/>
          <a:lstStyle/>
          <a:p>
            <a:pPr>
              <a:defRPr/>
            </a:pPr>
            <a:r>
              <a:rPr lang="zh-TW" altLang="en-US" dirty="0">
                <a:latin typeface="微軟正黑體" panose="020B0604030504040204" pitchFamily="34" charset="-120"/>
                <a:ea typeface="微軟正黑體" panose="020B0604030504040204" pitchFamily="34" charset="-120"/>
              </a:rPr>
              <a:t>人脈</a:t>
            </a:r>
            <a:endParaRPr lang="en-US" altLang="zh-TW"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生活</a:t>
            </a:r>
            <a:endParaRPr lang="en-US" altLang="zh-TW"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工作</a:t>
            </a:r>
            <a:endParaRPr lang="en-US" altLang="zh-TW"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生涯規劃</a:t>
            </a:r>
            <a:endParaRPr lang="en-US" altLang="zh-TW" dirty="0">
              <a:latin typeface="微軟正黑體" panose="020B0604030504040204" pitchFamily="34" charset="-120"/>
              <a:ea typeface="微軟正黑體" panose="020B0604030504040204" pitchFamily="34" charset="-120"/>
            </a:endParaRPr>
          </a:p>
          <a:p>
            <a:pPr marL="0" indent="0">
              <a:buFontTx/>
              <a:buNone/>
              <a:defRPr/>
            </a:pPr>
            <a:endParaRPr lang="en-US" altLang="zh-TW" dirty="0"/>
          </a:p>
          <a:p>
            <a:pPr>
              <a:defRPr/>
            </a:pPr>
            <a:endParaRPr lang="zh-TW" altLang="en-US" dirty="0"/>
          </a:p>
        </p:txBody>
      </p:sp>
      <p:pic>
        <p:nvPicPr>
          <p:cNvPr id="30724" name="Picture 7" descr="http://www.swelnus.com/uploads/allimg/150317/12-15031H02T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238" y="2133600"/>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字版面配置區 4"/>
          <p:cNvSpPr>
            <a:spLocks noGrp="1"/>
          </p:cNvSpPr>
          <p:nvPr>
            <p:ph type="body" idx="1"/>
          </p:nvPr>
        </p:nvSpPr>
        <p:spPr>
          <a:xfrm>
            <a:off x="185738" y="2276475"/>
            <a:ext cx="8929687" cy="1512888"/>
          </a:xfrm>
        </p:spPr>
        <p:txBody>
          <a:bodyPr/>
          <a:lstStyle/>
          <a:p>
            <a:pPr algn="ctr"/>
            <a:r>
              <a:rPr lang="zh-TW" altLang="en-US" sz="4800" b="1" dirty="0">
                <a:solidFill>
                  <a:srgbClr val="0033CC"/>
                </a:solidFill>
                <a:latin typeface="微軟正黑體" panose="020B0604030504040204" pitchFamily="34" charset="-120"/>
                <a:ea typeface="微軟正黑體" panose="020B0604030504040204" pitchFamily="34" charset="-120"/>
              </a:rPr>
              <a:t>第一部份</a:t>
            </a:r>
            <a:r>
              <a:rPr lang="en-US" altLang="zh-TW" sz="4800" b="1" dirty="0">
                <a:solidFill>
                  <a:srgbClr val="0033CC"/>
                </a:solidFill>
                <a:latin typeface="微軟正黑體" panose="020B0604030504040204" pitchFamily="34" charset="-120"/>
                <a:ea typeface="微軟正黑體" panose="020B0604030504040204" pitchFamily="34" charset="-120"/>
              </a:rPr>
              <a:t>:</a:t>
            </a:r>
            <a:r>
              <a:rPr lang="zh-TW" altLang="en-US" sz="4800" b="1" dirty="0">
                <a:solidFill>
                  <a:srgbClr val="0033CC"/>
                </a:solidFill>
                <a:latin typeface="微軟正黑體" panose="020B0604030504040204" pitchFamily="34" charset="-120"/>
                <a:ea typeface="微軟正黑體" panose="020B0604030504040204" pitchFamily="34" charset="-120"/>
              </a:rPr>
              <a:t> 境外研修管道</a:t>
            </a:r>
            <a:endParaRPr lang="zh-TW" altLang="en-US" sz="32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latin typeface="微軟正黑體" panose="020B0604030504040204" pitchFamily="34" charset="-120"/>
                <a:ea typeface="微軟正黑體" panose="020B0604030504040204" pitchFamily="34" charset="-120"/>
              </a:rPr>
              <a:t>其他交流管道</a:t>
            </a:r>
          </a:p>
        </p:txBody>
      </p:sp>
      <p:sp>
        <p:nvSpPr>
          <p:cNvPr id="31747"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擔任本校大陸交流生學伴</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本處主辦之大陸姐妹校活動</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標楷體" panose="03000509000000000000" pitchFamily="65" charset="-120"/>
              <a:ea typeface="標楷體" panose="03000509000000000000" pitchFamily="65" charset="-120"/>
            </a:endParaRPr>
          </a:p>
        </p:txBody>
      </p:sp>
      <p:pic>
        <p:nvPicPr>
          <p:cNvPr id="31748" name="Picture 5" descr="http://ysc.jhnews.com.cn/jhzyjsxy/res/1/20150118/71001421569680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84538"/>
            <a:ext cx="437673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https://cdn.udn.com/img/1920/photo/web/news/20150509/314288_61870da8c8f1f6c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3284538"/>
            <a:ext cx="4240212"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428625" y="2143125"/>
            <a:ext cx="8243888" cy="1714500"/>
          </a:xfrm>
        </p:spPr>
        <p:txBody>
          <a:bodyPr/>
          <a:lstStyle/>
          <a:p>
            <a:pPr eaLnBrk="1" hangingPunct="1">
              <a:defRPr/>
            </a:pPr>
            <a:r>
              <a:rPr lang="zh-TW" altLang="en-US" sz="4800" dirty="0">
                <a:latin typeface="微軟正黑體" panose="020B0604030504040204" pitchFamily="34" charset="-120"/>
                <a:ea typeface="微軟正黑體" panose="020B0604030504040204" pitchFamily="34" charset="-120"/>
              </a:rPr>
              <a:t>境外研修心得</a:t>
            </a:r>
            <a:endParaRPr lang="en-US" altLang="zh-TW" sz="4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613" y="0"/>
            <a:ext cx="8229600" cy="758825"/>
          </a:xfrm>
        </p:spPr>
        <p:txBody>
          <a:bodyPr/>
          <a:lstStyle/>
          <a:p>
            <a:pPr>
              <a:defRPr/>
            </a:pPr>
            <a:r>
              <a:rPr lang="zh-TW" altLang="en-US" b="1" dirty="0">
                <a:latin typeface="微軟正黑體" panose="020B0604030504040204" pitchFamily="34" charset="-120"/>
                <a:ea typeface="微軟正黑體" panose="020B0604030504040204" pitchFamily="34" charset="-120"/>
              </a:rPr>
              <a:t>學生留學心得</a:t>
            </a:r>
          </a:p>
        </p:txBody>
      </p:sp>
      <p:sp>
        <p:nvSpPr>
          <p:cNvPr id="7" name="文字版面配置區 6"/>
          <p:cNvSpPr>
            <a:spLocks noGrp="1"/>
          </p:cNvSpPr>
          <p:nvPr>
            <p:ph type="body" idx="1"/>
          </p:nvPr>
        </p:nvSpPr>
        <p:spPr>
          <a:xfrm>
            <a:off x="301625" y="771525"/>
            <a:ext cx="4040188" cy="639763"/>
          </a:xfrm>
          <a:solidFill>
            <a:schemeClr val="accent5">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耿同學─</a:t>
            </a:r>
            <a:r>
              <a:rPr lang="zh-TW" altLang="en-US" dirty="0">
                <a:solidFill>
                  <a:srgbClr val="FF3300"/>
                </a:solidFill>
                <a:latin typeface="微軟正黑體" panose="020B0604030504040204" pitchFamily="34" charset="-120"/>
                <a:ea typeface="微軟正黑體" panose="020B0604030504040204" pitchFamily="34" charset="-120"/>
              </a:rPr>
              <a:t>丹麥</a:t>
            </a:r>
          </a:p>
        </p:txBody>
      </p:sp>
      <p:sp>
        <p:nvSpPr>
          <p:cNvPr id="8" name="內容版面配置區 7"/>
          <p:cNvSpPr>
            <a:spLocks noGrp="1"/>
          </p:cNvSpPr>
          <p:nvPr>
            <p:ph sz="half" idx="2"/>
          </p:nvPr>
        </p:nvSpPr>
        <p:spPr>
          <a:xfrm>
            <a:off x="301625" y="1419225"/>
            <a:ext cx="4040188" cy="3951288"/>
          </a:xfrm>
          <a:solidFill>
            <a:schemeClr val="accent3">
              <a:lumMod val="95000"/>
            </a:schemeClr>
          </a:solidFill>
        </p:spPr>
        <p:txBody>
          <a:bodyPr/>
          <a:lstStyle/>
          <a:p>
            <a:pPr>
              <a:defRPr/>
            </a:pPr>
            <a:r>
              <a:rPr lang="en-US" altLang="zh-TW" sz="2000" dirty="0">
                <a:latin typeface="微軟正黑體" panose="020B0604030504040204" pitchFamily="34" charset="-120"/>
                <a:ea typeface="微軟正黑體" panose="020B0604030504040204" pitchFamily="34" charset="-120"/>
              </a:rPr>
              <a:t>EAL</a:t>
            </a:r>
            <a:r>
              <a:rPr lang="zh-TW" altLang="en-US" sz="2000" dirty="0">
                <a:latin typeface="微軟正黑體" panose="020B0604030504040204" pitchFamily="34" charset="-120"/>
                <a:ea typeface="微軟正黑體" panose="020B0604030504040204" pitchFamily="34" charset="-120"/>
              </a:rPr>
              <a:t>靠近歐登賽市中心且就位在中央車站正後方，交通十分便利。</a:t>
            </a:r>
            <a:r>
              <a:rPr lang="en-US" altLang="zh-TW" sz="2000" dirty="0">
                <a:latin typeface="微軟正黑體" panose="020B0604030504040204" pitchFamily="34" charset="-120"/>
                <a:ea typeface="微軟正黑體" panose="020B0604030504040204" pitchFamily="34" charset="-120"/>
              </a:rPr>
              <a:t>EAL</a:t>
            </a:r>
            <a:r>
              <a:rPr lang="zh-TW" altLang="en-US" sz="2000" dirty="0">
                <a:latin typeface="微軟正黑體" panose="020B0604030504040204" pitchFamily="34" charset="-120"/>
                <a:ea typeface="微軟正黑體" panose="020B0604030504040204" pitchFamily="34" charset="-120"/>
              </a:rPr>
              <a:t>是個小小聯合國，除了當地學生外，也有來自各個國家的學生一起學習，這不僅讓學生們有了許多文化交流的機會，對於將來成為商業人才也是一大助力</a:t>
            </a:r>
            <a:r>
              <a:rPr lang="zh-TW" altLang="en-US" sz="2000" dirty="0"/>
              <a:t>。</a:t>
            </a:r>
          </a:p>
        </p:txBody>
      </p:sp>
      <p:sp>
        <p:nvSpPr>
          <p:cNvPr id="9" name="文字版面配置區 8"/>
          <p:cNvSpPr>
            <a:spLocks noGrp="1"/>
          </p:cNvSpPr>
          <p:nvPr>
            <p:ph type="body" sz="quarter" idx="3"/>
          </p:nvPr>
        </p:nvSpPr>
        <p:spPr>
          <a:xfrm>
            <a:off x="4643438" y="779463"/>
            <a:ext cx="4041775" cy="639762"/>
          </a:xfrm>
          <a:solidFill>
            <a:schemeClr val="accent2">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陳同學─</a:t>
            </a:r>
            <a:r>
              <a:rPr lang="zh-TW" altLang="en-US" dirty="0">
                <a:solidFill>
                  <a:srgbClr val="FF3300"/>
                </a:solidFill>
                <a:latin typeface="微軟正黑體" panose="020B0604030504040204" pitchFamily="34" charset="-120"/>
                <a:ea typeface="微軟正黑體" panose="020B0604030504040204" pitchFamily="34" charset="-120"/>
              </a:rPr>
              <a:t>荷蘭</a:t>
            </a:r>
          </a:p>
        </p:txBody>
      </p:sp>
      <p:sp>
        <p:nvSpPr>
          <p:cNvPr id="10" name="內容版面配置區 9"/>
          <p:cNvSpPr>
            <a:spLocks noGrp="1"/>
          </p:cNvSpPr>
          <p:nvPr>
            <p:ph sz="quarter" idx="4"/>
          </p:nvPr>
        </p:nvSpPr>
        <p:spPr>
          <a:xfrm>
            <a:off x="4643438" y="1427163"/>
            <a:ext cx="4041775" cy="3951287"/>
          </a:xfrm>
          <a:solidFill>
            <a:schemeClr val="accent3">
              <a:lumMod val="95000"/>
            </a:schemeClr>
          </a:solidFill>
        </p:spPr>
        <p:txBody>
          <a:bodyPr/>
          <a:lstStyle/>
          <a:p>
            <a:pPr>
              <a:defRPr/>
            </a:pPr>
            <a:r>
              <a:rPr lang="zh-TW" altLang="zh-TW" sz="2000" dirty="0"/>
              <a:t>謝謝家人願意給我這個機會到荷蘭交換一學期，這半年所發生的事真的像在做夢一樣，很開心能在大學畢業前到國外闖闖，完成長久以來的留學夢。在交換期間真的能看見及體會台灣與國外的各種差異，真的是各種</a:t>
            </a:r>
            <a:r>
              <a:rPr lang="en-US" altLang="zh-TW" sz="2000" dirty="0"/>
              <a:t>culture shock!!!</a:t>
            </a:r>
            <a:r>
              <a:rPr lang="zh-TW" altLang="zh-TW" sz="2000" dirty="0"/>
              <a:t>這些都是需要親身體驗才會懂的寶貴經驗，半年的時間說長不長，說短也不短，卻留下了這無法取代的美好且珍貴難忘的回憶。</a:t>
            </a:r>
          </a:p>
          <a:p>
            <a:pPr>
              <a:defRPr/>
            </a:pPr>
            <a:endParaRPr lang="zh-TW" altLang="en-US" sz="2000" dirty="0">
              <a:latin typeface="微軟正黑體" panose="020B0604030504040204" pitchFamily="34" charset="-120"/>
              <a:ea typeface="微軟正黑體" panose="020B0604030504040204" pitchFamily="34" charset="-120"/>
            </a:endParaRPr>
          </a:p>
        </p:txBody>
      </p:sp>
      <p:pic>
        <p:nvPicPr>
          <p:cNvPr id="3482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33825"/>
            <a:ext cx="26654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圖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38750"/>
            <a:ext cx="26654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613" y="0"/>
            <a:ext cx="8229600" cy="758825"/>
          </a:xfrm>
        </p:spPr>
        <p:txBody>
          <a:bodyPr/>
          <a:lstStyle/>
          <a:p>
            <a:pPr>
              <a:defRPr/>
            </a:pPr>
            <a:r>
              <a:rPr lang="zh-TW" altLang="en-US" b="1" dirty="0">
                <a:latin typeface="微軟正黑體" panose="020B0604030504040204" pitchFamily="34" charset="-120"/>
                <a:ea typeface="微軟正黑體" panose="020B0604030504040204" pitchFamily="34" charset="-120"/>
              </a:rPr>
              <a:t>學生留學心得</a:t>
            </a:r>
          </a:p>
        </p:txBody>
      </p:sp>
      <p:sp>
        <p:nvSpPr>
          <p:cNvPr id="7" name="文字版面配置區 6"/>
          <p:cNvSpPr>
            <a:spLocks noGrp="1"/>
          </p:cNvSpPr>
          <p:nvPr>
            <p:ph type="body" idx="1"/>
          </p:nvPr>
        </p:nvSpPr>
        <p:spPr>
          <a:xfrm>
            <a:off x="301625" y="771525"/>
            <a:ext cx="4040188" cy="639763"/>
          </a:xfrm>
          <a:solidFill>
            <a:schemeClr val="accent5">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戴同學─</a:t>
            </a:r>
            <a:r>
              <a:rPr lang="zh-TW" altLang="en-US" dirty="0">
                <a:solidFill>
                  <a:srgbClr val="FF3300"/>
                </a:solidFill>
                <a:latin typeface="微軟正黑體" panose="020B0604030504040204" pitchFamily="34" charset="-120"/>
                <a:ea typeface="微軟正黑體" panose="020B0604030504040204" pitchFamily="34" charset="-120"/>
              </a:rPr>
              <a:t>奧地利</a:t>
            </a:r>
          </a:p>
        </p:txBody>
      </p:sp>
      <p:sp>
        <p:nvSpPr>
          <p:cNvPr id="8" name="內容版面配置區 7"/>
          <p:cNvSpPr>
            <a:spLocks noGrp="1"/>
          </p:cNvSpPr>
          <p:nvPr>
            <p:ph sz="half" idx="2"/>
          </p:nvPr>
        </p:nvSpPr>
        <p:spPr>
          <a:xfrm>
            <a:off x="301625" y="1419225"/>
            <a:ext cx="4040188" cy="3951288"/>
          </a:xfrm>
          <a:solidFill>
            <a:schemeClr val="accent3">
              <a:lumMod val="95000"/>
            </a:schemeClr>
          </a:solidFill>
        </p:spPr>
        <p:txBody>
          <a:bodyPr/>
          <a:lstStyle/>
          <a:p>
            <a:pPr>
              <a:defRPr/>
            </a:pPr>
            <a:r>
              <a:rPr lang="zh-TW" altLang="en-US" sz="2000" dirty="0">
                <a:latin typeface="微軟正黑體" panose="020B0604030504040204" pitchFamily="34" charset="-120"/>
                <a:ea typeface="微軟正黑體" panose="020B0604030504040204" pitchFamily="34" charset="-120"/>
              </a:rPr>
              <a:t>離開熟悉的臺灣時，直到搭火車從機場前往</a:t>
            </a:r>
            <a:r>
              <a:rPr lang="en-US" altLang="zh-TW" sz="2000" dirty="0">
                <a:latin typeface="微軟正黑體" panose="020B0604030504040204" pitchFamily="34" charset="-120"/>
                <a:ea typeface="微軟正黑體" panose="020B0604030504040204" pitchFamily="34" charset="-120"/>
              </a:rPr>
              <a:t>Linz</a:t>
            </a:r>
            <a:r>
              <a:rPr lang="zh-TW" altLang="en-US" sz="2000" dirty="0">
                <a:latin typeface="微軟正黑體" panose="020B0604030504040204" pitchFamily="34" charset="-120"/>
                <a:ea typeface="微軟正黑體" panose="020B0604030504040204" pitchFamily="34" charset="-120"/>
              </a:rPr>
              <a:t>，我才突然發現自己真的離開自己的小圈子，當時一股緊張感才突然湧上來，與一開始知道能出國的心情完全不同。不過就在見到了來接我們的</a:t>
            </a:r>
            <a:r>
              <a:rPr lang="en-US" altLang="zh-TW" sz="2000" dirty="0">
                <a:latin typeface="微軟正黑體" panose="020B0604030504040204" pitchFamily="34" charset="-120"/>
                <a:ea typeface="微軟正黑體" panose="020B0604030504040204" pitchFamily="34" charset="-120"/>
              </a:rPr>
              <a:t>mentor</a:t>
            </a:r>
            <a:r>
              <a:rPr lang="zh-TW" altLang="en-US" sz="2000" dirty="0">
                <a:latin typeface="微軟正黑體" panose="020B0604030504040204" pitchFamily="34" charset="-120"/>
                <a:ea typeface="微軟正黑體" panose="020B0604030504040204" pitchFamily="34" charset="-120"/>
              </a:rPr>
              <a:t>後，開始覺得一切並沒有那麼困難，很多事情真的只要踩出去那一步就好了。總是擔心無法適應國外的生活而錯過如此好的交換機會，真的有可能會後悔很久</a:t>
            </a:r>
            <a:r>
              <a:rPr lang="zh-TW" altLang="en-US" sz="2000" dirty="0"/>
              <a:t>。</a:t>
            </a:r>
          </a:p>
        </p:txBody>
      </p:sp>
      <p:sp>
        <p:nvSpPr>
          <p:cNvPr id="9" name="文字版面配置區 8"/>
          <p:cNvSpPr>
            <a:spLocks noGrp="1"/>
          </p:cNvSpPr>
          <p:nvPr>
            <p:ph type="body" sz="quarter" idx="3"/>
          </p:nvPr>
        </p:nvSpPr>
        <p:spPr>
          <a:xfrm>
            <a:off x="4643438" y="779463"/>
            <a:ext cx="4041775" cy="639762"/>
          </a:xfrm>
          <a:solidFill>
            <a:schemeClr val="accent2">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石同學─</a:t>
            </a:r>
            <a:r>
              <a:rPr lang="zh-TW" altLang="en-US" dirty="0">
                <a:solidFill>
                  <a:srgbClr val="FF3300"/>
                </a:solidFill>
                <a:latin typeface="微軟正黑體" panose="020B0604030504040204" pitchFamily="34" charset="-120"/>
                <a:ea typeface="微軟正黑體" panose="020B0604030504040204" pitchFamily="34" charset="-120"/>
              </a:rPr>
              <a:t>美國</a:t>
            </a:r>
          </a:p>
        </p:txBody>
      </p:sp>
      <p:sp>
        <p:nvSpPr>
          <p:cNvPr id="10" name="內容版面配置區 9"/>
          <p:cNvSpPr>
            <a:spLocks noGrp="1"/>
          </p:cNvSpPr>
          <p:nvPr>
            <p:ph sz="quarter" idx="4"/>
          </p:nvPr>
        </p:nvSpPr>
        <p:spPr>
          <a:xfrm>
            <a:off x="4643438" y="1427163"/>
            <a:ext cx="4041775" cy="3951287"/>
          </a:xfrm>
          <a:solidFill>
            <a:schemeClr val="accent3">
              <a:lumMod val="95000"/>
            </a:schemeClr>
          </a:solidFill>
        </p:spPr>
        <p:txBody>
          <a:bodyPr/>
          <a:lstStyle/>
          <a:p>
            <a:pPr>
              <a:defRPr/>
            </a:pPr>
            <a:r>
              <a:rPr lang="zh-TW" altLang="zh-TW" sz="2000" dirty="0">
                <a:latin typeface="微軟正黑體" panose="020B0604030504040204" pitchFamily="34" charset="-120"/>
                <a:ea typeface="微軟正黑體" panose="020B0604030504040204" pitchFamily="34" charset="-120"/>
              </a:rPr>
              <a:t>交換學生這個經驗對我來說真的是一個很特別的經驗。除了英文語言的進步之外，也獲得不少額外的收穫。第一是文化的學習，看見不同國家的同學，有不同的做報告方式及讀書態度，有些國家隨性，有些拘謹認真。第二個是收穫是讓我認識到非常多的外國朋友，有韓國人、日本人、德國人、法國人、美國人和巴西人。大家都非常珍惜這段友情</a:t>
            </a:r>
            <a:endParaRPr lang="zh-TW" altLang="en-US" sz="2000" dirty="0">
              <a:latin typeface="微軟正黑體" panose="020B0604030504040204" pitchFamily="34" charset="-120"/>
              <a:ea typeface="微軟正黑體" panose="020B0604030504040204" pitchFamily="34" charset="-120"/>
            </a:endParaRPr>
          </a:p>
        </p:txBody>
      </p:sp>
      <p:pic>
        <p:nvPicPr>
          <p:cNvPr id="35847" name="圖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5157788"/>
            <a:ext cx="320516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C:\Users\user\AppData\Local\Microsoft\Windows\Temporary Internet Files\Content.Word\20150508_164116.jpg"/>
          <p:cNvPicPr/>
          <p:nvPr/>
        </p:nvPicPr>
        <p:blipFill rotWithShape="1">
          <a:blip r:embed="rId3" cstate="print">
            <a:extLst>
              <a:ext uri="{28A0092B-C50C-407E-A947-70E740481C1C}">
                <a14:useLocalDpi xmlns:a14="http://schemas.microsoft.com/office/drawing/2010/main" val="0"/>
              </a:ext>
            </a:extLst>
          </a:blip>
          <a:srcRect t="3637"/>
          <a:stretch/>
        </p:blipFill>
        <p:spPr bwMode="auto">
          <a:xfrm>
            <a:off x="5436096" y="5177934"/>
            <a:ext cx="2395557" cy="16205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337"/>
          </a:xfrm>
        </p:spPr>
        <p:txBody>
          <a:bodyPr/>
          <a:lstStyle/>
          <a:p>
            <a:pPr>
              <a:defRPr/>
            </a:pPr>
            <a:r>
              <a:rPr lang="zh-TW" altLang="en-US" b="1" dirty="0">
                <a:latin typeface="微軟正黑體" panose="020B0604030504040204" pitchFamily="34" charset="-120"/>
                <a:ea typeface="微軟正黑體" panose="020B0604030504040204" pitchFamily="34" charset="-120"/>
              </a:rPr>
              <a:t>學生留學心得</a:t>
            </a:r>
          </a:p>
        </p:txBody>
      </p:sp>
      <p:sp>
        <p:nvSpPr>
          <p:cNvPr id="7" name="文字版面配置區 6"/>
          <p:cNvSpPr>
            <a:spLocks noGrp="1"/>
          </p:cNvSpPr>
          <p:nvPr>
            <p:ph type="body" idx="1"/>
          </p:nvPr>
        </p:nvSpPr>
        <p:spPr>
          <a:xfrm>
            <a:off x="468313" y="1268413"/>
            <a:ext cx="4040187" cy="639762"/>
          </a:xfrm>
          <a:solidFill>
            <a:schemeClr val="accent5">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陳同學─</a:t>
            </a:r>
            <a:r>
              <a:rPr lang="zh-TW" altLang="en-US" dirty="0">
                <a:solidFill>
                  <a:srgbClr val="FF3300"/>
                </a:solidFill>
                <a:latin typeface="微軟正黑體" panose="020B0604030504040204" pitchFamily="34" charset="-120"/>
                <a:ea typeface="微軟正黑體" panose="020B0604030504040204" pitchFamily="34" charset="-120"/>
              </a:rPr>
              <a:t>德國</a:t>
            </a:r>
          </a:p>
        </p:txBody>
      </p:sp>
      <p:sp>
        <p:nvSpPr>
          <p:cNvPr id="8" name="內容版面配置區 7"/>
          <p:cNvSpPr>
            <a:spLocks noGrp="1"/>
          </p:cNvSpPr>
          <p:nvPr>
            <p:ph sz="half" idx="2"/>
          </p:nvPr>
        </p:nvSpPr>
        <p:spPr>
          <a:xfrm>
            <a:off x="468313" y="1916113"/>
            <a:ext cx="4040187" cy="3951287"/>
          </a:xfrm>
          <a:solidFill>
            <a:schemeClr val="accent3">
              <a:lumMod val="95000"/>
            </a:schemeClr>
          </a:solidFill>
        </p:spPr>
        <p:txBody>
          <a:bodyPr/>
          <a:lstStyle/>
          <a:p>
            <a:pPr>
              <a:defRPr/>
            </a:pPr>
            <a:r>
              <a:rPr lang="zh-TW" altLang="zh-TW" sz="2000" dirty="0">
                <a:latin typeface="微軟正黑體" panose="020B0604030504040204" pitchFamily="34" charset="-120"/>
                <a:ea typeface="微軟正黑體" panose="020B0604030504040204" pitchFamily="34" charset="-120"/>
              </a:rPr>
              <a:t>在這裡因為碩士班的課程緊湊，大家常常都是上課、報告與考試之間的纏鬥，雖然忙起來很累但很有挑戰也很刺激，而每個星期五下午開始就是全數放鬆並體驗歐洲文化的時刻。很感謝學校提供這個機會可以到德國交換，在這裡體會到很多從未想像到的經驗。從一開始格格不入到現在有第二個家的感覺，德國人雖然實事求是感覺嚴謹，卻也是設想周到讓人備感溫馨。</a:t>
            </a:r>
            <a:endParaRPr lang="zh-TW" altLang="en-US" sz="2000" dirty="0">
              <a:latin typeface="微軟正黑體" panose="020B0604030504040204" pitchFamily="34" charset="-120"/>
              <a:ea typeface="微軟正黑體" panose="020B0604030504040204" pitchFamily="34" charset="-120"/>
            </a:endParaRPr>
          </a:p>
        </p:txBody>
      </p:sp>
      <p:sp>
        <p:nvSpPr>
          <p:cNvPr id="9" name="文字版面配置區 8"/>
          <p:cNvSpPr>
            <a:spLocks noGrp="1"/>
          </p:cNvSpPr>
          <p:nvPr>
            <p:ph type="body" sz="quarter" idx="3"/>
          </p:nvPr>
        </p:nvSpPr>
        <p:spPr>
          <a:xfrm>
            <a:off x="4643438" y="1268413"/>
            <a:ext cx="4041775" cy="639762"/>
          </a:xfrm>
          <a:solidFill>
            <a:schemeClr val="accent2">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黃同學─</a:t>
            </a:r>
            <a:r>
              <a:rPr lang="zh-TW" altLang="en-US" dirty="0">
                <a:solidFill>
                  <a:srgbClr val="FF3300"/>
                </a:solidFill>
                <a:latin typeface="微軟正黑體" panose="020B0604030504040204" pitchFamily="34" charset="-120"/>
                <a:ea typeface="微軟正黑體" panose="020B0604030504040204" pitchFamily="34" charset="-120"/>
              </a:rPr>
              <a:t>韓國</a:t>
            </a:r>
          </a:p>
        </p:txBody>
      </p:sp>
      <p:sp>
        <p:nvSpPr>
          <p:cNvPr id="10" name="內容版面配置區 9"/>
          <p:cNvSpPr>
            <a:spLocks noGrp="1"/>
          </p:cNvSpPr>
          <p:nvPr>
            <p:ph sz="quarter" idx="4"/>
          </p:nvPr>
        </p:nvSpPr>
        <p:spPr>
          <a:xfrm>
            <a:off x="4643438" y="1916113"/>
            <a:ext cx="4041775" cy="3951287"/>
          </a:xfrm>
          <a:solidFill>
            <a:schemeClr val="accent3">
              <a:lumMod val="95000"/>
            </a:schemeClr>
          </a:solidFill>
        </p:spPr>
        <p:txBody>
          <a:bodyPr/>
          <a:lstStyle/>
          <a:p>
            <a:pPr>
              <a:defRPr/>
            </a:pPr>
            <a:r>
              <a:rPr lang="zh-TW" altLang="zh-TW" sz="2000" dirty="0">
                <a:latin typeface="微軟正黑體" panose="020B0604030504040204" pitchFamily="34" charset="-120"/>
                <a:ea typeface="微軟正黑體" panose="020B0604030504040204" pitchFamily="34" charset="-120"/>
              </a:rPr>
              <a:t>韓國安東的假面舞會，讓我了解韓國的傳統文化以及歷史的由來，在學期末的時候，學校也帶領我們這些交換生以及韓語系的同學一起去仁川拜訪韓國最大的唐人街，雖然本身就是在中華文化下長大的我，但是第一次以外國人的眼光來看待自己文化，真的是很特別的經驗。</a:t>
            </a:r>
            <a:endParaRPr lang="zh-TW" altLang="en-US" sz="2000" dirty="0">
              <a:latin typeface="微軟正黑體" panose="020B0604030504040204" pitchFamily="34" charset="-120"/>
              <a:ea typeface="微軟正黑體" panose="020B0604030504040204" pitchFamily="34" charset="-120"/>
            </a:endParaRPr>
          </a:p>
        </p:txBody>
      </p:sp>
      <p:pic>
        <p:nvPicPr>
          <p:cNvPr id="36871" name="圖片 7" descr="C:\Users\user\Desktop\1382090_10153401533670707_121869393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5087938"/>
            <a:ext cx="23749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圖片 10" descr="10542798_10201499621812168_643742610745379938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084763"/>
            <a:ext cx="21526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8150" y="49213"/>
            <a:ext cx="8229600" cy="714375"/>
          </a:xfrm>
        </p:spPr>
        <p:txBody>
          <a:bodyPr/>
          <a:lstStyle/>
          <a:p>
            <a:pPr>
              <a:defRPr/>
            </a:pPr>
            <a:r>
              <a:rPr lang="zh-TW" altLang="en-US" b="1" dirty="0">
                <a:latin typeface="微軟正黑體" panose="020B0604030504040204" pitchFamily="34" charset="-120"/>
                <a:ea typeface="微軟正黑體" panose="020B0604030504040204" pitchFamily="34" charset="-120"/>
              </a:rPr>
              <a:t>學生留學心得</a:t>
            </a:r>
          </a:p>
        </p:txBody>
      </p:sp>
      <p:sp>
        <p:nvSpPr>
          <p:cNvPr id="7" name="文字版面配置區 6"/>
          <p:cNvSpPr>
            <a:spLocks noGrp="1"/>
          </p:cNvSpPr>
          <p:nvPr>
            <p:ph type="body" idx="1"/>
          </p:nvPr>
        </p:nvSpPr>
        <p:spPr>
          <a:xfrm>
            <a:off x="293688" y="830263"/>
            <a:ext cx="4040187" cy="638175"/>
          </a:xfrm>
          <a:solidFill>
            <a:schemeClr val="accent5">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林同學─</a:t>
            </a:r>
            <a:r>
              <a:rPr lang="zh-TW" altLang="en-US" dirty="0">
                <a:solidFill>
                  <a:srgbClr val="FF3300"/>
                </a:solidFill>
                <a:latin typeface="微軟正黑體" panose="020B0604030504040204" pitchFamily="34" charset="-120"/>
                <a:ea typeface="微軟正黑體" panose="020B0604030504040204" pitchFamily="34" charset="-120"/>
              </a:rPr>
              <a:t>法國</a:t>
            </a:r>
          </a:p>
        </p:txBody>
      </p:sp>
      <p:sp>
        <p:nvSpPr>
          <p:cNvPr id="8" name="內容版面配置區 7"/>
          <p:cNvSpPr>
            <a:spLocks noGrp="1"/>
          </p:cNvSpPr>
          <p:nvPr>
            <p:ph sz="half" idx="2"/>
          </p:nvPr>
        </p:nvSpPr>
        <p:spPr>
          <a:xfrm>
            <a:off x="293688" y="1468438"/>
            <a:ext cx="4040187" cy="3952875"/>
          </a:xfrm>
          <a:solidFill>
            <a:schemeClr val="accent3">
              <a:lumMod val="95000"/>
            </a:schemeClr>
          </a:solidFill>
        </p:spPr>
        <p:txBody>
          <a:bodyPr/>
          <a:lstStyle/>
          <a:p>
            <a:pPr marL="0" indent="0">
              <a:buFontTx/>
              <a:buNone/>
              <a:defRPr/>
            </a:pPr>
            <a:endParaRPr lang="zh-TW" altLang="en-US" dirty="0"/>
          </a:p>
          <a:p>
            <a:pPr>
              <a:defRPr/>
            </a:pPr>
            <a:r>
              <a:rPr lang="zh-TW" altLang="en-US" sz="2000" dirty="0">
                <a:latin typeface="微軟正黑體" panose="020B0604030504040204" pitchFamily="34" charset="-120"/>
                <a:ea typeface="微軟正黑體" panose="020B0604030504040204" pitchFamily="34" charset="-120"/>
              </a:rPr>
              <a:t>非常開心也很珍惜能成為法國巴黎十二大學的交換學生，尤其能感受在當地感受不同的教學方式與上課模式。雖然此次交換的時間甚短，但是仍讓我開啟國際視野與結交不同國籍的朋友，了解不同國家的想法，也磨練了我的語言能力，收穫甚豐。</a:t>
            </a:r>
          </a:p>
        </p:txBody>
      </p:sp>
      <p:sp>
        <p:nvSpPr>
          <p:cNvPr id="9" name="文字版面配置區 8"/>
          <p:cNvSpPr>
            <a:spLocks noGrp="1"/>
          </p:cNvSpPr>
          <p:nvPr>
            <p:ph type="body" sz="quarter" idx="3"/>
          </p:nvPr>
        </p:nvSpPr>
        <p:spPr>
          <a:xfrm>
            <a:off x="4632325" y="908050"/>
            <a:ext cx="4041775" cy="639763"/>
          </a:xfrm>
          <a:solidFill>
            <a:schemeClr val="accent2">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吳同學─</a:t>
            </a:r>
            <a:r>
              <a:rPr lang="zh-TW" altLang="en-US" dirty="0">
                <a:solidFill>
                  <a:srgbClr val="FF3300"/>
                </a:solidFill>
                <a:latin typeface="微軟正黑體" panose="020B0604030504040204" pitchFamily="34" charset="-120"/>
                <a:ea typeface="微軟正黑體" panose="020B0604030504040204" pitchFamily="34" charset="-120"/>
              </a:rPr>
              <a:t>日本</a:t>
            </a:r>
          </a:p>
        </p:txBody>
      </p:sp>
      <p:sp>
        <p:nvSpPr>
          <p:cNvPr id="10" name="內容版面配置區 9"/>
          <p:cNvSpPr>
            <a:spLocks noGrp="1"/>
          </p:cNvSpPr>
          <p:nvPr>
            <p:ph sz="quarter" idx="4"/>
          </p:nvPr>
        </p:nvSpPr>
        <p:spPr>
          <a:xfrm>
            <a:off x="4632325" y="1547813"/>
            <a:ext cx="4041775" cy="3951287"/>
          </a:xfrm>
          <a:solidFill>
            <a:schemeClr val="accent3">
              <a:lumMod val="95000"/>
            </a:schemeClr>
          </a:solidFill>
        </p:spPr>
        <p:txBody>
          <a:bodyPr/>
          <a:lstStyle/>
          <a:p>
            <a:pPr>
              <a:defRPr/>
            </a:pPr>
            <a:r>
              <a:rPr lang="zh-TW" altLang="en-US" sz="2000" dirty="0">
                <a:latin typeface="微軟正黑體" panose="020B0604030504040204" pitchFamily="34" charset="-120"/>
                <a:ea typeface="微軟正黑體" panose="020B0604030504040204" pitchFamily="34" charset="-120"/>
              </a:rPr>
              <a:t>到日本交換留學這一年真的讓我學的了很多，不只是課業上在人際關係及生活方面也讓我學的了很多，想法也改變了很多，不在拘泥於小地方而看得更寬更廣。也讓我更明確的知道自己將來想要做什麼。 </a:t>
            </a:r>
          </a:p>
        </p:txBody>
      </p:sp>
      <p:pic>
        <p:nvPicPr>
          <p:cNvPr id="37895" name="Picture 2" descr="D:\Job\Souther Taiwan University\OIA\台灣學生交流\說明會及相關活動\2014出國說明會\吳慧欣.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76700"/>
            <a:ext cx="223361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圖片 10" descr="20130705-nd01-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537075"/>
            <a:ext cx="2159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7875"/>
          </a:xfrm>
        </p:spPr>
        <p:txBody>
          <a:bodyPr/>
          <a:lstStyle/>
          <a:p>
            <a:pPr>
              <a:defRPr/>
            </a:pPr>
            <a:r>
              <a:rPr lang="zh-TW" altLang="en-US" b="1" dirty="0">
                <a:latin typeface="微軟正黑體" panose="020B0604030504040204" pitchFamily="34" charset="-120"/>
                <a:ea typeface="微軟正黑體" panose="020B0604030504040204" pitchFamily="34" charset="-120"/>
              </a:rPr>
              <a:t>學生留學心得</a:t>
            </a:r>
          </a:p>
        </p:txBody>
      </p:sp>
      <p:sp>
        <p:nvSpPr>
          <p:cNvPr id="3" name="文字版面配置區 2"/>
          <p:cNvSpPr>
            <a:spLocks noGrp="1"/>
          </p:cNvSpPr>
          <p:nvPr>
            <p:ph type="body" idx="1"/>
          </p:nvPr>
        </p:nvSpPr>
        <p:spPr>
          <a:xfrm>
            <a:off x="485775" y="1196975"/>
            <a:ext cx="4040188" cy="639763"/>
          </a:xfrm>
          <a:solidFill>
            <a:schemeClr val="accent1">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林同學─</a:t>
            </a:r>
            <a:r>
              <a:rPr lang="zh-TW" altLang="en-US" dirty="0">
                <a:solidFill>
                  <a:srgbClr val="FF3300"/>
                </a:solidFill>
                <a:latin typeface="微軟正黑體" panose="020B0604030504040204" pitchFamily="34" charset="-120"/>
                <a:ea typeface="微軟正黑體" panose="020B0604030504040204" pitchFamily="34" charset="-120"/>
              </a:rPr>
              <a:t>捷克</a:t>
            </a:r>
          </a:p>
        </p:txBody>
      </p:sp>
      <p:sp>
        <p:nvSpPr>
          <p:cNvPr id="4" name="內容版面配置區 3"/>
          <p:cNvSpPr>
            <a:spLocks noGrp="1"/>
          </p:cNvSpPr>
          <p:nvPr>
            <p:ph sz="half" idx="2"/>
          </p:nvPr>
        </p:nvSpPr>
        <p:spPr>
          <a:xfrm>
            <a:off x="485775" y="1844675"/>
            <a:ext cx="4040188" cy="3951288"/>
          </a:xfrm>
          <a:solidFill>
            <a:schemeClr val="accent3">
              <a:lumMod val="95000"/>
            </a:schemeClr>
          </a:solidFill>
        </p:spPr>
        <p:txBody>
          <a:bodyPr/>
          <a:lstStyle/>
          <a:p>
            <a:pPr>
              <a:defRPr/>
            </a:pPr>
            <a:r>
              <a:rPr lang="zh-TW" altLang="en-US" sz="2000" dirty="0">
                <a:latin typeface="微軟正黑體" panose="020B0604030504040204" pitchFamily="34" charset="-120"/>
                <a:ea typeface="微軟正黑體" panose="020B0604030504040204" pitchFamily="34" charset="-120"/>
              </a:rPr>
              <a:t>當你和不同國家的學生交換心得的同時，你會發現不同國家的文化，還有他們私底下待人處事的方式，有些和台灣相似，有些卻相差很多！值得你細心探討！在和他們相處的同時，漸漸地你會擁有不一樣的觀點，你的眼界會瞬間變大！ </a:t>
            </a:r>
            <a:r>
              <a:rPr lang="zh-TW" altLang="en-US" sz="2000" dirty="0"/>
              <a:t>	</a:t>
            </a:r>
          </a:p>
          <a:p>
            <a:pPr>
              <a:defRPr/>
            </a:pPr>
            <a:endParaRPr lang="zh-TW" altLang="en-US" dirty="0"/>
          </a:p>
        </p:txBody>
      </p:sp>
      <p:sp>
        <p:nvSpPr>
          <p:cNvPr id="5" name="文字版面配置區 4"/>
          <p:cNvSpPr>
            <a:spLocks noGrp="1"/>
          </p:cNvSpPr>
          <p:nvPr>
            <p:ph type="body" sz="quarter" idx="3"/>
          </p:nvPr>
        </p:nvSpPr>
        <p:spPr>
          <a:xfrm>
            <a:off x="4643438" y="1196975"/>
            <a:ext cx="4041775" cy="639763"/>
          </a:xfrm>
          <a:solidFill>
            <a:schemeClr val="accent2">
              <a:lumMod val="90000"/>
            </a:schemeClr>
          </a:solidFill>
        </p:spPr>
        <p:txBody>
          <a:bodyPr/>
          <a:lstStyle/>
          <a:p>
            <a:pPr algn="ctr">
              <a:defRPr/>
            </a:pPr>
            <a:r>
              <a:rPr lang="zh-TW" altLang="en-US" dirty="0">
                <a:latin typeface="微軟正黑體" panose="020B0604030504040204" pitchFamily="34" charset="-120"/>
                <a:ea typeface="微軟正黑體" panose="020B0604030504040204" pitchFamily="34" charset="-120"/>
              </a:rPr>
              <a:t>吳同學─</a:t>
            </a:r>
            <a:r>
              <a:rPr lang="zh-TW" altLang="en-US" dirty="0">
                <a:solidFill>
                  <a:srgbClr val="FF3300"/>
                </a:solidFill>
                <a:latin typeface="微軟正黑體" panose="020B0604030504040204" pitchFamily="34" charset="-120"/>
                <a:ea typeface="微軟正黑體" panose="020B0604030504040204" pitchFamily="34" charset="-120"/>
              </a:rPr>
              <a:t>英國</a:t>
            </a:r>
          </a:p>
        </p:txBody>
      </p:sp>
      <p:sp>
        <p:nvSpPr>
          <p:cNvPr id="6" name="內容版面配置區 5"/>
          <p:cNvSpPr>
            <a:spLocks noGrp="1"/>
          </p:cNvSpPr>
          <p:nvPr>
            <p:ph sz="quarter" idx="4"/>
          </p:nvPr>
        </p:nvSpPr>
        <p:spPr>
          <a:xfrm>
            <a:off x="4643438" y="1854200"/>
            <a:ext cx="4041775" cy="3951288"/>
          </a:xfrm>
          <a:solidFill>
            <a:schemeClr val="accent3">
              <a:lumMod val="95000"/>
            </a:schemeClr>
          </a:solidFill>
        </p:spPr>
        <p:txBody>
          <a:bodyPr/>
          <a:lstStyle/>
          <a:p>
            <a:pPr>
              <a:defRPr/>
            </a:pPr>
            <a:r>
              <a:rPr lang="zh-TW" altLang="en-US" sz="2000" dirty="0">
                <a:latin typeface="微軟正黑體" panose="020B0604030504040204" pitchFamily="34" charset="-120"/>
                <a:ea typeface="微軟正黑體" panose="020B0604030504040204" pitchFamily="34" charset="-120"/>
              </a:rPr>
              <a:t>在英國一年的求學過程，除了學會該如何完善自己的人際關係外，更重要的是，了解自身的渺小。在出國前完全沒有工作經驗的我，到英國念書後，班上的同學年紀的差距相當的大，最大的可以差到</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歲左右。因此我在想法上、工作實際經驗、市場敏感度等等之了解相對較弱。這讓我發現自己必須要再加油、進修並且努力的充實自己，才有可能與未來來自世界各地的人競爭。</a:t>
            </a:r>
          </a:p>
        </p:txBody>
      </p:sp>
      <p:pic>
        <p:nvPicPr>
          <p:cNvPr id="38919" name="Picture 2" descr="D:\Job\Souther Taiwan University\OIA\台灣學生交流\說明會及相關活動\2014出國說明會\林怡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411663"/>
            <a:ext cx="26384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sz="quarter"/>
          </p:nvPr>
        </p:nvSpPr>
        <p:spPr>
          <a:xfrm>
            <a:off x="250825" y="134627"/>
            <a:ext cx="8229600" cy="811213"/>
          </a:xfrm>
        </p:spPr>
        <p:txBody>
          <a:bodyPr/>
          <a:lstStyle/>
          <a:p>
            <a:pPr>
              <a:defRPr/>
            </a:pPr>
            <a:r>
              <a:rPr lang="zh-TW" altLang="en-US" b="1" dirty="0">
                <a:latin typeface="微軟正黑體" panose="020B0604030504040204" pitchFamily="34" charset="-120"/>
                <a:ea typeface="微軟正黑體" panose="020B0604030504040204" pitchFamily="34" charset="-120"/>
              </a:rPr>
              <a:t>出國留學管道</a:t>
            </a:r>
          </a:p>
        </p:txBody>
      </p:sp>
      <p:sp>
        <p:nvSpPr>
          <p:cNvPr id="4" name="內容版面配置區 3"/>
          <p:cNvSpPr>
            <a:spLocks noGrp="1"/>
          </p:cNvSpPr>
          <p:nvPr>
            <p:ph sz="quarter" idx="1"/>
          </p:nvPr>
        </p:nvSpPr>
        <p:spPr>
          <a:xfrm>
            <a:off x="120650" y="943498"/>
            <a:ext cx="4244975" cy="2869976"/>
          </a:xfrm>
          <a:solidFill>
            <a:schemeClr val="tx1">
              <a:lumMod val="20000"/>
              <a:lumOff val="8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遊學或短期課程</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時間</a:t>
            </a:r>
            <a:r>
              <a:rPr lang="zh-TW" altLang="en-US" sz="1800" dirty="0">
                <a:solidFill>
                  <a:srgbClr val="0D0E1D"/>
                </a:solidFill>
                <a:latin typeface="微軟正黑體" panose="020B0604030504040204" pitchFamily="34" charset="-120"/>
                <a:ea typeface="微軟正黑體" panose="020B0604030504040204" pitchFamily="34" charset="-120"/>
              </a:rPr>
              <a:t>：</a:t>
            </a:r>
            <a:r>
              <a:rPr lang="en-US" altLang="zh-TW" sz="1800" dirty="0">
                <a:solidFill>
                  <a:srgbClr val="FF3300"/>
                </a:solidFill>
                <a:latin typeface="微軟正黑體" panose="020B0604030504040204" pitchFamily="34" charset="-120"/>
                <a:ea typeface="微軟正黑體" panose="020B0604030504040204" pitchFamily="34" charset="-120"/>
              </a:rPr>
              <a:t>2</a:t>
            </a:r>
            <a:r>
              <a:rPr lang="zh-TW" altLang="en-US" sz="1800" dirty="0">
                <a:solidFill>
                  <a:srgbClr val="FF3300"/>
                </a:solidFill>
                <a:latin typeface="微軟正黑體" panose="020B0604030504040204" pitchFamily="34" charset="-120"/>
                <a:ea typeface="微軟正黑體" panose="020B0604030504040204" pitchFamily="34" charset="-120"/>
              </a:rPr>
              <a:t>周至</a:t>
            </a:r>
            <a:r>
              <a:rPr lang="en-US" altLang="zh-TW" sz="1800" dirty="0">
                <a:solidFill>
                  <a:srgbClr val="FF3300"/>
                </a:solidFill>
                <a:latin typeface="微軟正黑體" panose="020B0604030504040204" pitchFamily="34" charset="-120"/>
                <a:ea typeface="微軟正黑體" panose="020B0604030504040204" pitchFamily="34" charset="-120"/>
              </a:rPr>
              <a:t>1</a:t>
            </a:r>
            <a:r>
              <a:rPr lang="zh-TW" altLang="en-US" sz="1800" dirty="0">
                <a:solidFill>
                  <a:srgbClr val="FF3300"/>
                </a:solidFill>
                <a:latin typeface="微軟正黑體" panose="020B0604030504040204" pitchFamily="34" charset="-120"/>
                <a:ea typeface="微軟正黑體" panose="020B0604030504040204" pitchFamily="34" charset="-120"/>
              </a:rPr>
              <a:t>年</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對象</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a:t>
            </a:r>
            <a:r>
              <a:rPr lang="zh-TW" altLang="en-US" sz="1800" dirty="0">
                <a:solidFill>
                  <a:srgbClr val="FF3300"/>
                </a:solidFill>
                <a:latin typeface="微軟正黑體" panose="020B0604030504040204" pitchFamily="34" charset="-120"/>
                <a:ea typeface="微軟正黑體" panose="020B0604030504040204" pitchFamily="34" charset="-120"/>
              </a:rPr>
              <a:t>學習外語或不希望出國時</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間太長者</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優點</a:t>
            </a:r>
            <a:r>
              <a:rPr lang="zh-TW" altLang="en-US" sz="1800" dirty="0">
                <a:solidFill>
                  <a:srgbClr val="0D0E1D"/>
                </a:solidFill>
                <a:latin typeface="微軟正黑體" panose="020B0604030504040204" pitchFamily="34" charset="-120"/>
                <a:ea typeface="微軟正黑體" panose="020B0604030504040204" pitchFamily="34" charset="-120"/>
              </a:rPr>
              <a:t>：</a:t>
            </a:r>
            <a:r>
              <a:rPr lang="zh-TW" altLang="en-US" sz="1800" dirty="0">
                <a:solidFill>
                  <a:srgbClr val="FF3300"/>
                </a:solidFill>
                <a:latin typeface="微軟正黑體" panose="020B0604030504040204" pitchFamily="34" charset="-120"/>
                <a:ea typeface="微軟正黑體" panose="020B0604030504040204" pitchFamily="34" charset="-120"/>
              </a:rPr>
              <a:t>輕鬆好玩時間自由</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缺點</a:t>
            </a:r>
            <a:r>
              <a:rPr lang="zh-TW" altLang="en-US" sz="1800" dirty="0">
                <a:solidFill>
                  <a:srgbClr val="0D0E1D"/>
                </a:solidFill>
                <a:latin typeface="微軟正黑體" panose="020B0604030504040204" pitchFamily="34" charset="-120"/>
                <a:ea typeface="微軟正黑體" panose="020B0604030504040204" pitchFamily="34" charset="-120"/>
              </a:rPr>
              <a:t>：</a:t>
            </a:r>
            <a:r>
              <a:rPr lang="zh-TW" altLang="en-US" sz="1800" dirty="0">
                <a:solidFill>
                  <a:srgbClr val="FF3300"/>
                </a:solidFill>
                <a:latin typeface="微軟正黑體" panose="020B0604030504040204" pitchFamily="34" charset="-120"/>
                <a:ea typeface="微軟正黑體" panose="020B0604030504040204" pitchFamily="34" charset="-120"/>
              </a:rPr>
              <a:t>大多無法抵免學分也沒有</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None/>
              <a:defRPr/>
            </a:pPr>
            <a:r>
              <a:rPr lang="zh-TW" altLang="en-US" sz="1800" dirty="0">
                <a:solidFill>
                  <a:srgbClr val="FF3300"/>
                </a:solidFill>
                <a:latin typeface="微軟正黑體" panose="020B0604030504040204" pitchFamily="34" charset="-120"/>
                <a:ea typeface="微軟正黑體" panose="020B0604030504040204" pitchFamily="34" charset="-120"/>
              </a:rPr>
              <a:t>                 學位授予</a:t>
            </a:r>
          </a:p>
        </p:txBody>
      </p:sp>
      <p:sp>
        <p:nvSpPr>
          <p:cNvPr id="5" name="內容版面配置區 4"/>
          <p:cNvSpPr>
            <a:spLocks noGrp="1"/>
          </p:cNvSpPr>
          <p:nvPr>
            <p:ph sz="quarter" idx="2"/>
          </p:nvPr>
        </p:nvSpPr>
        <p:spPr>
          <a:xfrm>
            <a:off x="4643438" y="933153"/>
            <a:ext cx="4249737" cy="2880321"/>
          </a:xfrm>
          <a:solidFill>
            <a:schemeClr val="accent5">
              <a:lumMod val="9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交換學生</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時間：</a:t>
            </a:r>
            <a:r>
              <a:rPr lang="en-US" altLang="zh-TW" sz="1800" dirty="0">
                <a:solidFill>
                  <a:srgbClr val="FF3300"/>
                </a:solidFill>
                <a:latin typeface="微軟正黑體" panose="020B0604030504040204" pitchFamily="34" charset="-120"/>
                <a:ea typeface="微軟正黑體" panose="020B0604030504040204" pitchFamily="34" charset="-120"/>
              </a:rPr>
              <a:t>1</a:t>
            </a:r>
            <a:r>
              <a:rPr lang="zh-TW" altLang="en-US" sz="1800" dirty="0">
                <a:solidFill>
                  <a:srgbClr val="FF3300"/>
                </a:solidFill>
                <a:latin typeface="微軟正黑體" panose="020B0604030504040204" pitchFamily="34" charset="-120"/>
                <a:ea typeface="微軟正黑體" panose="020B0604030504040204" pitchFamily="34" charset="-120"/>
              </a:rPr>
              <a:t>學期或</a:t>
            </a:r>
            <a:r>
              <a:rPr lang="en-US" altLang="zh-TW" sz="1800" dirty="0">
                <a:solidFill>
                  <a:srgbClr val="FF3300"/>
                </a:solidFill>
                <a:latin typeface="微軟正黑體" panose="020B0604030504040204" pitchFamily="34" charset="-120"/>
                <a:ea typeface="微軟正黑體" panose="020B0604030504040204" pitchFamily="34" charset="-120"/>
              </a:rPr>
              <a:t>1</a:t>
            </a:r>
            <a:r>
              <a:rPr lang="zh-TW" altLang="en-US" sz="1800" dirty="0">
                <a:solidFill>
                  <a:srgbClr val="FF3300"/>
                </a:solidFill>
                <a:latin typeface="微軟正黑體" panose="020B0604030504040204" pitchFamily="34" charset="-120"/>
                <a:ea typeface="微軟正黑體" panose="020B0604030504040204" pitchFamily="34" charset="-120"/>
              </a:rPr>
              <a:t>學年 </a:t>
            </a:r>
            <a:r>
              <a:rPr lang="en-US" altLang="zh-TW" sz="1800" dirty="0">
                <a:solidFill>
                  <a:srgbClr val="FF3300"/>
                </a:solidFill>
                <a:latin typeface="微軟正黑體" panose="020B0604030504040204" pitchFamily="34" charset="-120"/>
                <a:ea typeface="微軟正黑體" panose="020B0604030504040204" pitchFamily="34" charset="-120"/>
              </a:rPr>
              <a:t>(</a:t>
            </a:r>
            <a:r>
              <a:rPr lang="zh-TW" altLang="en-US" sz="1800" dirty="0">
                <a:solidFill>
                  <a:srgbClr val="FF3300"/>
                </a:solidFill>
                <a:latin typeface="微軟正黑體" panose="020B0604030504040204" pitchFamily="34" charset="-120"/>
                <a:ea typeface="微軟正黑體" panose="020B0604030504040204" pitchFamily="34" charset="-120"/>
              </a:rPr>
              <a:t>自選</a:t>
            </a:r>
            <a:r>
              <a:rPr lang="en-US" altLang="zh-TW" sz="1800" dirty="0">
                <a:solidFill>
                  <a:srgbClr val="FF3300"/>
                </a:solidFill>
                <a:latin typeface="微軟正黑體" panose="020B0604030504040204" pitchFamily="34" charset="-120"/>
                <a:ea typeface="微軟正黑體" panose="020B0604030504040204" pitchFamily="34" charset="-120"/>
              </a:rPr>
              <a:t>)</a:t>
            </a: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對象：</a:t>
            </a:r>
            <a:r>
              <a:rPr lang="zh-TW" altLang="en-US" sz="1800" dirty="0">
                <a:solidFill>
                  <a:srgbClr val="FF3300"/>
                </a:solidFill>
                <a:latin typeface="微軟正黑體" panose="020B0604030504040204" pitchFamily="34" charset="-120"/>
                <a:ea typeface="微軟正黑體" panose="020B0604030504040204" pitchFamily="34" charset="-120"/>
              </a:rPr>
              <a:t>希望可上專業課程但不需   </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要取得學位者</a:t>
            </a:r>
            <a:endParaRPr lang="en-US" altLang="zh-TW" sz="16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優點：</a:t>
            </a:r>
            <a:r>
              <a:rPr lang="zh-TW" altLang="en-US" sz="1800" dirty="0">
                <a:solidFill>
                  <a:srgbClr val="FF3300"/>
                </a:solidFill>
                <a:latin typeface="微軟正黑體" panose="020B0604030504040204" pitchFamily="34" charset="-120"/>
                <a:ea typeface="微軟正黑體" panose="020B0604030504040204" pitchFamily="34" charset="-120"/>
              </a:rPr>
              <a:t>部分學校語言成績要求門</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檻不高，可抵校內學分</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缺點：</a:t>
            </a:r>
            <a:r>
              <a:rPr lang="zh-TW" altLang="en-US" sz="1800" dirty="0">
                <a:solidFill>
                  <a:srgbClr val="FF3300"/>
                </a:solidFill>
                <a:latin typeface="微軟正黑體" panose="020B0604030504040204" pitchFamily="34" charset="-120"/>
                <a:ea typeface="微軟正黑體" panose="020B0604030504040204" pitchFamily="34" charset="-120"/>
              </a:rPr>
              <a:t>沒有國外學位授予，</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None/>
              <a:defRPr/>
            </a:pPr>
            <a:r>
              <a:rPr lang="zh-TW" altLang="en-US" sz="1800" dirty="0">
                <a:solidFill>
                  <a:srgbClr val="FF3300"/>
                </a:solidFill>
                <a:latin typeface="微軟正黑體" panose="020B0604030504040204" pitchFamily="34" charset="-120"/>
                <a:ea typeface="微軟正黑體" panose="020B0604030504040204" pitchFamily="34" charset="-120"/>
              </a:rPr>
              <a:t>                 直接專業課程缺少緩衝期</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endParaRPr lang="zh-TW" altLang="en-US" sz="2400" dirty="0">
              <a:solidFill>
                <a:srgbClr val="FF3300"/>
              </a:solidFill>
            </a:endParaRPr>
          </a:p>
        </p:txBody>
      </p:sp>
      <p:sp>
        <p:nvSpPr>
          <p:cNvPr id="6" name="內容版面配置區 5"/>
          <p:cNvSpPr>
            <a:spLocks noGrp="1"/>
          </p:cNvSpPr>
          <p:nvPr>
            <p:ph sz="quarter" idx="3"/>
          </p:nvPr>
        </p:nvSpPr>
        <p:spPr>
          <a:xfrm>
            <a:off x="137492" y="3839851"/>
            <a:ext cx="4228134" cy="2902262"/>
          </a:xfrm>
          <a:solidFill>
            <a:schemeClr val="accent3">
              <a:lumMod val="85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雙學位或直接取得國外學位</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時間：</a:t>
            </a:r>
            <a:r>
              <a:rPr lang="en-US" altLang="zh-TW" sz="1800" dirty="0">
                <a:solidFill>
                  <a:srgbClr val="FF3300"/>
                </a:solidFill>
                <a:latin typeface="微軟正黑體" panose="020B0604030504040204" pitchFamily="34" charset="-120"/>
                <a:ea typeface="微軟正黑體" panose="020B0604030504040204" pitchFamily="34" charset="-120"/>
              </a:rPr>
              <a:t>1</a:t>
            </a:r>
            <a:r>
              <a:rPr lang="zh-TW" altLang="en-US" sz="1800" dirty="0">
                <a:solidFill>
                  <a:srgbClr val="FF3300"/>
                </a:solidFill>
                <a:latin typeface="微軟正黑體" panose="020B0604030504040204" pitchFamily="34" charset="-120"/>
                <a:ea typeface="微軟正黑體" panose="020B0604030504040204" pitchFamily="34" charset="-120"/>
              </a:rPr>
              <a:t>學年以上</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對象：</a:t>
            </a:r>
            <a:r>
              <a:rPr lang="zh-TW" altLang="en-US" sz="1800" dirty="0">
                <a:solidFill>
                  <a:srgbClr val="FF3300"/>
                </a:solidFill>
                <a:latin typeface="微軟正黑體" panose="020B0604030504040204" pitchFamily="34" charset="-120"/>
                <a:ea typeface="微軟正黑體" panose="020B0604030504040204" pitchFamily="34" charset="-120"/>
              </a:rPr>
              <a:t>不怕申請條件高而且想要</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取得國外學位者</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優點：</a:t>
            </a:r>
            <a:r>
              <a:rPr lang="zh-TW" altLang="en-US" sz="1800" dirty="0">
                <a:solidFill>
                  <a:srgbClr val="FF3300"/>
                </a:solidFill>
                <a:latin typeface="微軟正黑體" panose="020B0604030504040204" pitchFamily="34" charset="-120"/>
                <a:ea typeface="微軟正黑體" panose="020B0604030504040204" pitchFamily="34" charset="-120"/>
              </a:rPr>
              <a:t>可取得</a:t>
            </a:r>
            <a:r>
              <a:rPr lang="zh-TW" altLang="en-US" sz="1800">
                <a:solidFill>
                  <a:srgbClr val="FF3300"/>
                </a:solidFill>
                <a:latin typeface="微軟正黑體" panose="020B0604030504040204" pitchFamily="34" charset="-120"/>
                <a:ea typeface="微軟正黑體" panose="020B0604030504040204" pitchFamily="34" charset="-120"/>
              </a:rPr>
              <a:t>國外學位</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缺點：</a:t>
            </a:r>
            <a:r>
              <a:rPr lang="zh-TW" altLang="en-US" sz="1800" dirty="0">
                <a:solidFill>
                  <a:srgbClr val="FF3300"/>
                </a:solidFill>
                <a:latin typeface="微軟正黑體" panose="020B0604030504040204" pitchFamily="34" charset="-120"/>
                <a:ea typeface="微軟正黑體" panose="020B0604030504040204" pitchFamily="34" charset="-120"/>
              </a:rPr>
              <a:t>申請門檻及修課要求都高</a:t>
            </a:r>
          </a:p>
        </p:txBody>
      </p:sp>
      <p:sp>
        <p:nvSpPr>
          <p:cNvPr id="7" name="內容版面配置區 6"/>
          <p:cNvSpPr>
            <a:spLocks noGrp="1"/>
          </p:cNvSpPr>
          <p:nvPr>
            <p:ph sz="quarter" idx="4"/>
          </p:nvPr>
        </p:nvSpPr>
        <p:spPr>
          <a:xfrm>
            <a:off x="4648200" y="3847346"/>
            <a:ext cx="4244975" cy="2894767"/>
          </a:xfrm>
          <a:solidFill>
            <a:schemeClr val="accent6">
              <a:lumMod val="9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打工度假</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時間：</a:t>
            </a:r>
            <a:r>
              <a:rPr lang="en-US" altLang="zh-TW" sz="1800" dirty="0">
                <a:solidFill>
                  <a:srgbClr val="FF3300"/>
                </a:solidFill>
                <a:latin typeface="微軟正黑體" panose="020B0604030504040204" pitchFamily="34" charset="-120"/>
                <a:ea typeface="微軟正黑體" panose="020B0604030504040204" pitchFamily="34" charset="-120"/>
              </a:rPr>
              <a:t>30</a:t>
            </a:r>
            <a:r>
              <a:rPr lang="zh-TW" altLang="en-US" sz="1800" dirty="0">
                <a:solidFill>
                  <a:srgbClr val="FF3300"/>
                </a:solidFill>
                <a:latin typeface="微軟正黑體" panose="020B0604030504040204" pitchFamily="34" charset="-120"/>
                <a:ea typeface="微軟正黑體" panose="020B0604030504040204" pitchFamily="34" charset="-120"/>
              </a:rPr>
              <a:t>歲以前 </a:t>
            </a:r>
            <a:r>
              <a:rPr lang="en-US" altLang="zh-TW" sz="1800" dirty="0">
                <a:solidFill>
                  <a:srgbClr val="FF3300"/>
                </a:solidFill>
                <a:latin typeface="微軟正黑體" panose="020B0604030504040204" pitchFamily="34" charset="-120"/>
                <a:ea typeface="微軟正黑體" panose="020B0604030504040204" pitchFamily="34" charset="-120"/>
              </a:rPr>
              <a:t>(</a:t>
            </a:r>
            <a:r>
              <a:rPr lang="zh-TW" altLang="en-US" sz="1800" dirty="0">
                <a:solidFill>
                  <a:srgbClr val="FF3300"/>
                </a:solidFill>
                <a:latin typeface="微軟正黑體" panose="020B0604030504040204" pitchFamily="34" charset="-120"/>
                <a:ea typeface="微軟正黑體" panose="020B0604030504040204" pitchFamily="34" charset="-120"/>
              </a:rPr>
              <a:t>大部分</a:t>
            </a:r>
            <a:r>
              <a:rPr lang="en-US" altLang="zh-TW" sz="1800" dirty="0">
                <a:solidFill>
                  <a:srgbClr val="FF3300"/>
                </a:solidFill>
                <a:latin typeface="微軟正黑體" panose="020B0604030504040204" pitchFamily="34" charset="-120"/>
                <a:ea typeface="微軟正黑體" panose="020B0604030504040204" pitchFamily="34" charset="-120"/>
              </a:rPr>
              <a:t>)</a:t>
            </a: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對象：</a:t>
            </a:r>
            <a:r>
              <a:rPr lang="zh-TW" altLang="en-US" sz="1800" dirty="0">
                <a:solidFill>
                  <a:srgbClr val="FF3300"/>
                </a:solidFill>
                <a:latin typeface="微軟正黑體" panose="020B0604030504040204" pitchFamily="34" charset="-120"/>
                <a:ea typeface="微軟正黑體" panose="020B0604030504040204" pitchFamily="34" charset="-120"/>
              </a:rPr>
              <a:t>對念書沒興趣但想出國走</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走者</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優點：</a:t>
            </a:r>
            <a:r>
              <a:rPr lang="zh-TW" altLang="en-US" sz="1800" dirty="0">
                <a:solidFill>
                  <a:srgbClr val="FF3300"/>
                </a:solidFill>
                <a:latin typeface="微軟正黑體" panose="020B0604030504040204" pitchFamily="34" charset="-120"/>
                <a:ea typeface="微軟正黑體" panose="020B0604030504040204" pitchFamily="34" charset="-120"/>
              </a:rPr>
              <a:t>邊賺邊玩</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缺點：</a:t>
            </a:r>
            <a:r>
              <a:rPr lang="zh-TW" altLang="en-US" sz="1800" dirty="0">
                <a:solidFill>
                  <a:srgbClr val="FF3300"/>
                </a:solidFill>
                <a:latin typeface="微軟正黑體" panose="020B0604030504040204" pitchFamily="34" charset="-120"/>
                <a:ea typeface="微軟正黑體" panose="020B0604030504040204" pitchFamily="34" charset="-120"/>
              </a:rPr>
              <a:t>不一定找的到工作，未來</a:t>
            </a:r>
            <a:endParaRPr lang="en-US" altLang="zh-TW" sz="1800" dirty="0">
              <a:solidFill>
                <a:srgbClr val="FF3300"/>
              </a:solidFill>
              <a:latin typeface="微軟正黑體" panose="020B0604030504040204" pitchFamily="34" charset="-120"/>
              <a:ea typeface="微軟正黑體" panose="020B0604030504040204" pitchFamily="34" charset="-120"/>
            </a:endParaRPr>
          </a:p>
          <a:p>
            <a:pPr marL="457200" lvl="1" indent="0">
              <a:buFontTx/>
              <a:buNone/>
              <a:defRPr/>
            </a:pPr>
            <a:r>
              <a:rPr lang="zh-TW" altLang="en-US" sz="1800" dirty="0">
                <a:solidFill>
                  <a:srgbClr val="FF3300"/>
                </a:solidFill>
                <a:latin typeface="微軟正黑體" panose="020B0604030504040204" pitchFamily="34" charset="-120"/>
                <a:ea typeface="微軟正黑體" panose="020B0604030504040204" pitchFamily="34" charset="-120"/>
              </a:rPr>
              <a:t>                 履歷也未必加分</a:t>
            </a:r>
          </a:p>
        </p:txBody>
      </p:sp>
      <p:grpSp>
        <p:nvGrpSpPr>
          <p:cNvPr id="10" name="群組 9"/>
          <p:cNvGrpSpPr/>
          <p:nvPr/>
        </p:nvGrpSpPr>
        <p:grpSpPr>
          <a:xfrm>
            <a:off x="6768306" y="678702"/>
            <a:ext cx="878427" cy="746484"/>
            <a:chOff x="7913903" y="667487"/>
            <a:chExt cx="878427" cy="746484"/>
          </a:xfrm>
        </p:grpSpPr>
        <p:sp>
          <p:nvSpPr>
            <p:cNvPr id="2" name="五角星形 1"/>
            <p:cNvSpPr/>
            <p:nvPr/>
          </p:nvSpPr>
          <p:spPr bwMode="auto">
            <a:xfrm rot="1194490">
              <a:off x="7913903" y="667487"/>
              <a:ext cx="878427" cy="746484"/>
            </a:xfrm>
            <a:prstGeom prst="star5">
              <a:avLst/>
            </a:prstGeom>
            <a:solidFill>
              <a:srgbClr val="FF33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rgbClr val="FF0000"/>
                </a:solidFill>
                <a:effectLst/>
                <a:latin typeface="Verdana" pitchFamily="34" charset="0"/>
                <a:ea typeface="新細明體" pitchFamily="18" charset="-120"/>
              </a:endParaRPr>
            </a:p>
          </p:txBody>
        </p:sp>
        <p:sp>
          <p:nvSpPr>
            <p:cNvPr id="8" name="五角星形 7"/>
            <p:cNvSpPr/>
            <p:nvPr/>
          </p:nvSpPr>
          <p:spPr bwMode="auto">
            <a:xfrm rot="1194490">
              <a:off x="8086383" y="838967"/>
              <a:ext cx="533466" cy="403523"/>
            </a:xfrm>
            <a:prstGeom prst="star5">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rgbClr val="FF0000"/>
                </a:solidFill>
                <a:effectLst/>
                <a:latin typeface="Verdana" pitchFamily="34" charset="0"/>
                <a:ea typeface="新細明體" pitchFamily="18" charset="-120"/>
              </a:endParaRPr>
            </a:p>
          </p:txBody>
        </p:sp>
      </p:grpSp>
      <p:sp>
        <p:nvSpPr>
          <p:cNvPr id="9" name="橢圓形圖說文字 8"/>
          <p:cNvSpPr/>
          <p:nvPr/>
        </p:nvSpPr>
        <p:spPr bwMode="auto">
          <a:xfrm>
            <a:off x="7509185" y="292725"/>
            <a:ext cx="737139" cy="572729"/>
          </a:xfrm>
          <a:prstGeom prst="wedgeEllipseCallout">
            <a:avLst>
              <a:gd name="adj1" fmla="val -61494"/>
              <a:gd name="adj2" fmla="val 6250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rPr>
              <a:t>推</a:t>
            </a:r>
            <a:r>
              <a:rPr kumimoji="1" lang="en-US" altLang="zh-TW"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rPr>
              <a:t>!</a:t>
            </a:r>
            <a:endParaRPr kumimoji="1" lang="zh-TW" altLang="en-US"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sz="quarter"/>
          </p:nvPr>
        </p:nvSpPr>
        <p:spPr>
          <a:xfrm>
            <a:off x="250825" y="134627"/>
            <a:ext cx="8229600" cy="811213"/>
          </a:xfrm>
        </p:spPr>
        <p:txBody>
          <a:bodyPr/>
          <a:lstStyle/>
          <a:p>
            <a:pPr>
              <a:defRPr/>
            </a:pPr>
            <a:r>
              <a:rPr lang="zh-TW" altLang="en-US" b="1" dirty="0">
                <a:latin typeface="微軟正黑體" panose="020B0604030504040204" pitchFamily="34" charset="-120"/>
                <a:ea typeface="微軟正黑體" panose="020B0604030504040204" pitchFamily="34" charset="-120"/>
              </a:rPr>
              <a:t>申請資格</a:t>
            </a:r>
          </a:p>
        </p:txBody>
      </p:sp>
      <p:sp>
        <p:nvSpPr>
          <p:cNvPr id="4" name="內容版面配置區 3"/>
          <p:cNvSpPr>
            <a:spLocks noGrp="1"/>
          </p:cNvSpPr>
          <p:nvPr>
            <p:ph sz="quarter" idx="1"/>
          </p:nvPr>
        </p:nvSpPr>
        <p:spPr>
          <a:xfrm>
            <a:off x="120650" y="943498"/>
            <a:ext cx="4244975" cy="2869976"/>
          </a:xfrm>
          <a:solidFill>
            <a:schemeClr val="tx1">
              <a:lumMod val="20000"/>
              <a:lumOff val="8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遊學或短期課程</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坊間的留遊學代辦公司</a:t>
            </a:r>
            <a:endParaRPr lang="en-US" altLang="zh-TW" sz="1800" b="1" dirty="0">
              <a:solidFill>
                <a:schemeClr val="tx1">
                  <a:lumMod val="50000"/>
                </a:schemeClr>
              </a:solidFill>
              <a:latin typeface="微軟正黑體" panose="020B0604030504040204" pitchFamily="34" charset="-120"/>
              <a:ea typeface="微軟正黑體" panose="020B0604030504040204" pitchFamily="34" charset="-120"/>
            </a:endParaRP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姐妹校網頁的短期課程 </a:t>
            </a:r>
            <a:r>
              <a:rPr lang="en-US" altLang="zh-TW" sz="1800" b="1" dirty="0">
                <a:solidFill>
                  <a:schemeClr val="tx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自行報名</a:t>
            </a:r>
            <a:r>
              <a:rPr lang="en-US" altLang="zh-TW" sz="1800" b="1" dirty="0">
                <a:solidFill>
                  <a:schemeClr val="tx1">
                    <a:lumMod val="50000"/>
                  </a:schemeClr>
                </a:solidFill>
                <a:latin typeface="微軟正黑體" panose="020B0604030504040204" pitchFamily="34" charset="-120"/>
                <a:ea typeface="微軟正黑體" panose="020B0604030504040204" pitchFamily="34" charset="-120"/>
              </a:rPr>
              <a:t>)</a:t>
            </a:r>
          </a:p>
          <a:p>
            <a:pPr lvl="1">
              <a:defRPr/>
            </a:pPr>
            <a:r>
              <a:rPr lang="zh-TW" altLang="en-US" sz="1800" b="1" dirty="0">
                <a:solidFill>
                  <a:schemeClr val="tx1">
                    <a:lumMod val="50000"/>
                  </a:schemeClr>
                </a:solidFill>
                <a:latin typeface="微軟正黑體" panose="020B0604030504040204" pitchFamily="34" charset="-120"/>
                <a:ea typeface="微軟正黑體" panose="020B0604030504040204" pitchFamily="34" charset="-120"/>
              </a:rPr>
              <a:t>學校公告</a:t>
            </a:r>
            <a:endParaRPr lang="en-US" altLang="zh-TW" sz="1800" b="1" dirty="0">
              <a:solidFill>
                <a:schemeClr val="tx1">
                  <a:lumMod val="50000"/>
                </a:schemeClr>
              </a:solidFill>
              <a:latin typeface="微軟正黑體" panose="020B0604030504040204" pitchFamily="34" charset="-120"/>
              <a:ea typeface="微軟正黑體" panose="020B0604030504040204" pitchFamily="34" charset="-120"/>
            </a:endParaRPr>
          </a:p>
          <a:p>
            <a:pPr lvl="2">
              <a:defRPr/>
            </a:pPr>
            <a:r>
              <a:rPr lang="zh-TW" altLang="en-US" sz="1400" b="1" dirty="0">
                <a:solidFill>
                  <a:schemeClr val="tx1">
                    <a:lumMod val="50000"/>
                  </a:schemeClr>
                </a:solidFill>
                <a:latin typeface="微軟正黑體" panose="020B0604030504040204" pitchFamily="34" charset="-120"/>
                <a:ea typeface="微軟正黑體" panose="020B0604030504040204" pitchFamily="34" charset="-120"/>
              </a:rPr>
              <a:t>自行報名</a:t>
            </a:r>
            <a:endParaRPr lang="en-US" altLang="zh-TW" sz="1400" b="1" dirty="0">
              <a:solidFill>
                <a:schemeClr val="tx1">
                  <a:lumMod val="50000"/>
                </a:schemeClr>
              </a:solidFill>
              <a:latin typeface="微軟正黑體" panose="020B0604030504040204" pitchFamily="34" charset="-120"/>
              <a:ea typeface="微軟正黑體" panose="020B0604030504040204" pitchFamily="34" charset="-120"/>
            </a:endParaRPr>
          </a:p>
          <a:p>
            <a:pPr lvl="2">
              <a:defRPr/>
            </a:pPr>
            <a:r>
              <a:rPr lang="zh-TW" altLang="en-US" sz="1400" b="1" dirty="0">
                <a:solidFill>
                  <a:schemeClr val="tx1">
                    <a:lumMod val="50000"/>
                  </a:schemeClr>
                </a:solidFill>
                <a:latin typeface="微軟正黑體" panose="020B0604030504040204" pitchFamily="34" charset="-120"/>
                <a:ea typeface="微軟正黑體" panose="020B0604030504040204" pitchFamily="34" charset="-120"/>
              </a:rPr>
              <a:t>團體報名</a:t>
            </a:r>
            <a:endParaRPr lang="en-US" altLang="zh-TW" sz="1400" b="1" dirty="0">
              <a:solidFill>
                <a:schemeClr val="tx1">
                  <a:lumMod val="50000"/>
                </a:schemeClr>
              </a:solidFill>
              <a:latin typeface="微軟正黑體" panose="020B0604030504040204" pitchFamily="34" charset="-120"/>
              <a:ea typeface="微軟正黑體" panose="020B0604030504040204" pitchFamily="34" charset="-120"/>
            </a:endParaRPr>
          </a:p>
          <a:p>
            <a:pPr lvl="1">
              <a:defRPr/>
            </a:pPr>
            <a:endParaRPr lang="zh-TW" altLang="en-US" sz="1800" dirty="0">
              <a:solidFill>
                <a:srgbClr val="FF330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2"/>
          </p:nvPr>
        </p:nvSpPr>
        <p:spPr>
          <a:xfrm>
            <a:off x="4643438" y="933153"/>
            <a:ext cx="4249737" cy="2880321"/>
          </a:xfrm>
          <a:solidFill>
            <a:schemeClr val="accent5">
              <a:lumMod val="9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交換學生</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2400" dirty="0">
                <a:solidFill>
                  <a:srgbClr val="FF3300"/>
                </a:solidFill>
              </a:rPr>
              <a:t>透過國際處申請</a:t>
            </a:r>
            <a:endParaRPr lang="en-US" altLang="zh-TW" sz="2400" dirty="0">
              <a:solidFill>
                <a:srgbClr val="FF3300"/>
              </a:solidFill>
            </a:endParaRPr>
          </a:p>
          <a:p>
            <a:pPr lvl="2">
              <a:defRPr/>
            </a:pPr>
            <a:r>
              <a:rPr lang="zh-TW" altLang="en-US" sz="2000" dirty="0">
                <a:solidFill>
                  <a:srgbClr val="FF3300"/>
                </a:solidFill>
              </a:rPr>
              <a:t>須為本校學生</a:t>
            </a:r>
            <a:endParaRPr lang="en-US" altLang="zh-TW" sz="2000" dirty="0">
              <a:solidFill>
                <a:srgbClr val="FF3300"/>
              </a:solidFill>
            </a:endParaRPr>
          </a:p>
          <a:p>
            <a:pPr lvl="2">
              <a:defRPr/>
            </a:pPr>
            <a:r>
              <a:rPr lang="zh-TW" altLang="en-US" sz="2000" dirty="0">
                <a:solidFill>
                  <a:srgbClr val="FF3300"/>
                </a:solidFill>
              </a:rPr>
              <a:t>符合申請資格並完整繳交所有申請文件 </a:t>
            </a:r>
            <a:r>
              <a:rPr lang="en-US" altLang="zh-TW" sz="2000" dirty="0">
                <a:solidFill>
                  <a:srgbClr val="FF3300"/>
                </a:solidFill>
              </a:rPr>
              <a:t>(</a:t>
            </a:r>
            <a:r>
              <a:rPr lang="zh-TW" altLang="en-US" sz="2000" dirty="0">
                <a:solidFill>
                  <a:srgbClr val="FF3300"/>
                </a:solidFill>
              </a:rPr>
              <a:t>線上申請</a:t>
            </a:r>
            <a:r>
              <a:rPr lang="en-US" altLang="zh-TW" sz="2000" dirty="0">
                <a:solidFill>
                  <a:srgbClr val="FF3300"/>
                </a:solidFill>
              </a:rPr>
              <a:t>)</a:t>
            </a:r>
          </a:p>
          <a:p>
            <a:pPr lvl="2">
              <a:defRPr/>
            </a:pPr>
            <a:r>
              <a:rPr lang="zh-TW" altLang="en-US" sz="2000" dirty="0">
                <a:solidFill>
                  <a:srgbClr val="FF3300"/>
                </a:solidFill>
              </a:rPr>
              <a:t>無不良紀錄</a:t>
            </a:r>
          </a:p>
        </p:txBody>
      </p:sp>
      <p:sp>
        <p:nvSpPr>
          <p:cNvPr id="6" name="內容版面配置區 5"/>
          <p:cNvSpPr>
            <a:spLocks noGrp="1"/>
          </p:cNvSpPr>
          <p:nvPr>
            <p:ph sz="quarter" idx="3"/>
          </p:nvPr>
        </p:nvSpPr>
        <p:spPr>
          <a:xfrm>
            <a:off x="137492" y="3839851"/>
            <a:ext cx="4228134" cy="2902262"/>
          </a:xfrm>
          <a:solidFill>
            <a:schemeClr val="accent3">
              <a:lumMod val="85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雙學位或直接取得國外學位</a:t>
            </a:r>
            <a:endParaRPr lang="en-US" altLang="zh-TW" b="1" dirty="0">
              <a:latin typeface="微軟正黑體" panose="020B0604030504040204" pitchFamily="34" charset="-120"/>
              <a:ea typeface="微軟正黑體" panose="020B0604030504040204" pitchFamily="34" charset="-120"/>
            </a:endParaRPr>
          </a:p>
          <a:p>
            <a:pPr lvl="1">
              <a:defRPr/>
            </a:pPr>
            <a:r>
              <a:rPr lang="zh-TW" altLang="en-US" sz="2000" dirty="0">
                <a:solidFill>
                  <a:srgbClr val="FF3300"/>
                </a:solidFill>
              </a:rPr>
              <a:t>雙學位透國國際處申請，申請條件與交換學生相同</a:t>
            </a:r>
            <a:endParaRPr lang="en-US" altLang="zh-TW" sz="2000" dirty="0">
              <a:solidFill>
                <a:srgbClr val="FF3300"/>
              </a:solidFill>
            </a:endParaRPr>
          </a:p>
          <a:p>
            <a:pPr lvl="1">
              <a:defRPr/>
            </a:pPr>
            <a:r>
              <a:rPr lang="zh-TW" altLang="en-US" sz="2000" b="1" dirty="0">
                <a:solidFill>
                  <a:srgbClr val="0D0E1D"/>
                </a:solidFill>
              </a:rPr>
              <a:t>直接赴國外取得學位可透過坊間代辦或自行申請</a:t>
            </a:r>
          </a:p>
        </p:txBody>
      </p:sp>
      <p:sp>
        <p:nvSpPr>
          <p:cNvPr id="7" name="內容版面配置區 6"/>
          <p:cNvSpPr>
            <a:spLocks noGrp="1"/>
          </p:cNvSpPr>
          <p:nvPr>
            <p:ph sz="quarter" idx="4"/>
          </p:nvPr>
        </p:nvSpPr>
        <p:spPr>
          <a:xfrm>
            <a:off x="4648200" y="3847346"/>
            <a:ext cx="4244975" cy="2894767"/>
          </a:xfrm>
          <a:solidFill>
            <a:schemeClr val="accent6">
              <a:lumMod val="90000"/>
            </a:schemeClr>
          </a:solidFill>
        </p:spPr>
        <p:txBody>
          <a:bodyPr/>
          <a:lstStyle/>
          <a:p>
            <a:pPr>
              <a:defRPr/>
            </a:pPr>
            <a:r>
              <a:rPr lang="zh-TW" altLang="en-US" b="1" dirty="0">
                <a:latin typeface="微軟正黑體" panose="020B0604030504040204" pitchFamily="34" charset="-120"/>
                <a:ea typeface="微軟正黑體" panose="020B0604030504040204" pitchFamily="34" charset="-120"/>
              </a:rPr>
              <a:t>打工度假</a:t>
            </a:r>
          </a:p>
          <a:p>
            <a:pPr lvl="1">
              <a:defRPr/>
            </a:pPr>
            <a:r>
              <a:rPr lang="zh-TW" altLang="en-US" sz="2400" b="1" dirty="0">
                <a:solidFill>
                  <a:srgbClr val="0D0E1D"/>
                </a:solidFill>
                <a:latin typeface="微軟正黑體" panose="020B0604030504040204" pitchFamily="34" charset="-120"/>
                <a:ea typeface="微軟正黑體" panose="020B0604030504040204" pitchFamily="34" charset="-120"/>
              </a:rPr>
              <a:t>坊間打工度假待辦公司</a:t>
            </a:r>
            <a:endParaRPr lang="en-US" altLang="zh-TW" sz="2400" b="1" dirty="0">
              <a:solidFill>
                <a:srgbClr val="0D0E1D"/>
              </a:solidFill>
              <a:latin typeface="微軟正黑體" panose="020B0604030504040204" pitchFamily="34" charset="-120"/>
              <a:ea typeface="微軟正黑體" panose="020B0604030504040204" pitchFamily="34" charset="-120"/>
            </a:endParaRPr>
          </a:p>
          <a:p>
            <a:pPr lvl="1">
              <a:defRPr/>
            </a:pPr>
            <a:r>
              <a:rPr lang="zh-TW" altLang="en-US" sz="2400" b="1" dirty="0">
                <a:solidFill>
                  <a:srgbClr val="0D0E1D"/>
                </a:solidFill>
                <a:latin typeface="微軟正黑體" panose="020B0604030504040204" pitchFamily="34" charset="-120"/>
                <a:ea typeface="微軟正黑體" panose="020B0604030504040204" pitchFamily="34" charset="-120"/>
              </a:rPr>
              <a:t>自行申請</a:t>
            </a:r>
          </a:p>
        </p:txBody>
      </p:sp>
      <p:grpSp>
        <p:nvGrpSpPr>
          <p:cNvPr id="10" name="群組 9"/>
          <p:cNvGrpSpPr/>
          <p:nvPr/>
        </p:nvGrpSpPr>
        <p:grpSpPr>
          <a:xfrm>
            <a:off x="6768306" y="678702"/>
            <a:ext cx="878427" cy="746484"/>
            <a:chOff x="7913903" y="667487"/>
            <a:chExt cx="878427" cy="746484"/>
          </a:xfrm>
        </p:grpSpPr>
        <p:sp>
          <p:nvSpPr>
            <p:cNvPr id="2" name="五角星形 1"/>
            <p:cNvSpPr/>
            <p:nvPr/>
          </p:nvSpPr>
          <p:spPr bwMode="auto">
            <a:xfrm rot="1194490">
              <a:off x="7913903" y="667487"/>
              <a:ext cx="878427" cy="746484"/>
            </a:xfrm>
            <a:prstGeom prst="star5">
              <a:avLst/>
            </a:prstGeom>
            <a:solidFill>
              <a:srgbClr val="FF33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rgbClr val="FF0000"/>
                </a:solidFill>
                <a:effectLst/>
                <a:latin typeface="Verdana" pitchFamily="34" charset="0"/>
                <a:ea typeface="新細明體" pitchFamily="18" charset="-120"/>
              </a:endParaRPr>
            </a:p>
          </p:txBody>
        </p:sp>
        <p:sp>
          <p:nvSpPr>
            <p:cNvPr id="8" name="五角星形 7"/>
            <p:cNvSpPr/>
            <p:nvPr/>
          </p:nvSpPr>
          <p:spPr bwMode="auto">
            <a:xfrm rot="1194490">
              <a:off x="8086383" y="838967"/>
              <a:ext cx="533466" cy="403523"/>
            </a:xfrm>
            <a:prstGeom prst="star5">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rgbClr val="FF0000"/>
                </a:solidFill>
                <a:effectLst/>
                <a:latin typeface="Verdana" pitchFamily="34" charset="0"/>
                <a:ea typeface="新細明體" pitchFamily="18" charset="-120"/>
              </a:endParaRPr>
            </a:p>
          </p:txBody>
        </p:sp>
      </p:grpSp>
      <p:sp>
        <p:nvSpPr>
          <p:cNvPr id="9" name="橢圓形圖說文字 8"/>
          <p:cNvSpPr/>
          <p:nvPr/>
        </p:nvSpPr>
        <p:spPr bwMode="auto">
          <a:xfrm>
            <a:off x="7509185" y="292725"/>
            <a:ext cx="971240" cy="572729"/>
          </a:xfrm>
          <a:prstGeom prst="wedgeEllipseCallout">
            <a:avLst>
              <a:gd name="adj1" fmla="val -61494"/>
              <a:gd name="adj2" fmla="val 6250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rPr>
              <a:t>推薦</a:t>
            </a:r>
            <a:r>
              <a:rPr kumimoji="1" lang="en-US" altLang="zh-TW"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rPr>
              <a:t>!</a:t>
            </a:r>
            <a:endParaRPr kumimoji="1" lang="zh-TW" altLang="en-US" sz="1800" b="1" i="0" u="none" strike="noStrike" cap="none" normalizeH="0" baseline="0" dirty="0">
              <a:ln>
                <a:noFill/>
              </a:ln>
              <a:solidFill>
                <a:schemeClr val="accent1">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690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2420938"/>
            <a:ext cx="8496300" cy="1314450"/>
          </a:xfrm>
        </p:spPr>
        <p:txBody>
          <a:bodyPr/>
          <a:lstStyle/>
          <a:p>
            <a:pPr>
              <a:defRPr/>
            </a:pPr>
            <a:r>
              <a:rPr kumimoji="0" lang="zh-TW" altLang="en-US" sz="4000" b="1" dirty="0">
                <a:solidFill>
                  <a:srgbClr val="0033CC"/>
                </a:solidFill>
                <a:latin typeface="微軟正黑體" panose="020B0604030504040204" pitchFamily="34" charset="-120"/>
                <a:ea typeface="微軟正黑體" panose="020B0604030504040204" pitchFamily="34" charset="-120"/>
              </a:rPr>
              <a:t>第二部份：學校境外研修重要需知</a:t>
            </a:r>
            <a:endParaRPr lang="zh-TW" altLang="en-US" sz="4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260350"/>
            <a:ext cx="9144000" cy="792163"/>
          </a:xfrm>
        </p:spPr>
        <p:txBody>
          <a:bodyPr/>
          <a:lstStyle/>
          <a:p>
            <a:pPr eaLnBrk="1" hangingPunct="1">
              <a:defRPr/>
            </a:pPr>
            <a:r>
              <a:rPr kumimoji="0" lang="en-US" altLang="zh-TW" sz="3200" b="1" dirty="0">
                <a:solidFill>
                  <a:srgbClr val="0033CC"/>
                </a:solidFill>
                <a:latin typeface="標楷體" pitchFamily="65" charset="-120"/>
                <a:ea typeface="標楷體" pitchFamily="65" charset="-120"/>
              </a:rPr>
              <a:t> </a:t>
            </a:r>
            <a:endParaRPr lang="zh-TW" altLang="en-US" sz="3200" b="1" dirty="0">
              <a:solidFill>
                <a:srgbClr val="0033CC"/>
              </a:solidFill>
              <a:latin typeface="標楷體" pitchFamily="65" charset="-120"/>
              <a:ea typeface="標楷體" pitchFamily="65" charset="-120"/>
            </a:endParaRPr>
          </a:p>
        </p:txBody>
      </p:sp>
      <p:sp>
        <p:nvSpPr>
          <p:cNvPr id="9219" name="Rectangle 3"/>
          <p:cNvSpPr>
            <a:spLocks noGrp="1" noChangeArrowheads="1"/>
          </p:cNvSpPr>
          <p:nvPr>
            <p:ph type="body" idx="1"/>
          </p:nvPr>
        </p:nvSpPr>
        <p:spPr>
          <a:xfrm>
            <a:off x="468313" y="204788"/>
            <a:ext cx="7921625" cy="649287"/>
          </a:xfrm>
        </p:spPr>
        <p:txBody>
          <a:bodyPr/>
          <a:lstStyle/>
          <a:p>
            <a:pPr algn="ctr" eaLnBrk="1" hangingPunct="1">
              <a:buFontTx/>
              <a:buNone/>
            </a:pPr>
            <a:r>
              <a:rPr kumimoji="0" lang="en-US" altLang="zh-TW" b="1">
                <a:solidFill>
                  <a:srgbClr val="C00000"/>
                </a:solidFill>
                <a:latin typeface="微軟正黑體" panose="020B0604030504040204" pitchFamily="34" charset="-120"/>
                <a:ea typeface="微軟正黑體" panose="020B0604030504040204" pitchFamily="34" charset="-120"/>
              </a:rPr>
              <a:t> </a:t>
            </a:r>
            <a:r>
              <a:rPr kumimoji="0" lang="zh-TW" altLang="en-US" b="1">
                <a:solidFill>
                  <a:srgbClr val="C00000"/>
                </a:solidFill>
                <a:latin typeface="微軟正黑體" panose="020B0604030504040204" pitchFamily="34" charset="-120"/>
                <a:ea typeface="微軟正黑體" panose="020B0604030504040204" pitchFamily="34" charset="-120"/>
              </a:rPr>
              <a:t>重要須知</a:t>
            </a:r>
            <a:r>
              <a:rPr kumimoji="0" lang="zh-TW" altLang="en-US" sz="2800" b="1">
                <a:solidFill>
                  <a:srgbClr val="C00000"/>
                </a:solidFill>
                <a:latin typeface="微軟正黑體" panose="020B0604030504040204" pitchFamily="34" charset="-120"/>
                <a:ea typeface="微軟正黑體" panose="020B0604030504040204" pitchFamily="34" charset="-120"/>
              </a:rPr>
              <a:t>─</a:t>
            </a:r>
            <a:r>
              <a:rPr lang="zh-TW" altLang="en-US" b="1">
                <a:solidFill>
                  <a:srgbClr val="C00000"/>
                </a:solidFill>
                <a:latin typeface="微軟正黑體" panose="020B0604030504040204" pitchFamily="34" charset="-120"/>
                <a:ea typeface="微軟正黑體" panose="020B0604030504040204" pitchFamily="34" charset="-120"/>
              </a:rPr>
              <a:t>出國流程</a:t>
            </a:r>
          </a:p>
        </p:txBody>
      </p:sp>
      <p:pic>
        <p:nvPicPr>
          <p:cNvPr id="922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3125"/>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705015" y="316867"/>
            <a:ext cx="79216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buFontTx/>
              <a:buNone/>
              <a:defRPr/>
            </a:pPr>
            <a:r>
              <a:rPr kumimoji="0" lang="zh-TW" altLang="en-US" sz="4000" b="1" kern="0" dirty="0">
                <a:solidFill>
                  <a:srgbClr val="C00000"/>
                </a:solidFill>
                <a:latin typeface="微軟正黑體" panose="020B0604030504040204" pitchFamily="34" charset="-120"/>
                <a:ea typeface="微軟正黑體" panose="020B0604030504040204" pitchFamily="34" charset="-120"/>
              </a:rPr>
              <a:t>注意</a:t>
            </a:r>
            <a:r>
              <a:rPr kumimoji="0" lang="en-US" altLang="zh-TW" sz="4000" b="1" kern="0" dirty="0">
                <a:solidFill>
                  <a:srgbClr val="C00000"/>
                </a:solidFill>
                <a:latin typeface="微軟正黑體" panose="020B0604030504040204" pitchFamily="34" charset="-120"/>
                <a:ea typeface="微軟正黑體" panose="020B0604030504040204" pitchFamily="34" charset="-120"/>
              </a:rPr>
              <a:t>!</a:t>
            </a:r>
            <a:endParaRPr lang="zh-TW" altLang="en-US" sz="4000" b="1" kern="0" dirty="0">
              <a:solidFill>
                <a:srgbClr val="C000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4615" y="1340768"/>
            <a:ext cx="8994770" cy="4031873"/>
          </a:xfrm>
          <a:prstGeom prst="rect">
            <a:avLst/>
          </a:prstGeom>
          <a:noFill/>
        </p:spPr>
        <p:txBody>
          <a:bodyPr wrap="none">
            <a:spAutoFit/>
          </a:bodyPr>
          <a:lstStyle/>
          <a:p>
            <a:pPr algn="ctr">
              <a:spcBef>
                <a:spcPts val="1200"/>
              </a:spcBef>
              <a:defRPr/>
            </a:pPr>
            <a:r>
              <a:rPr lang="zh-TW" altLang="en-US" sz="2800" dirty="0">
                <a:latin typeface="微軟正黑體" panose="020B0604030504040204" pitchFamily="34" charset="-120"/>
                <a:ea typeface="微軟正黑體" panose="020B0604030504040204" pitchFamily="34" charset="-120"/>
              </a:rPr>
              <a:t>歐美許多國家不接受</a:t>
            </a:r>
            <a:r>
              <a:rPr lang="zh-TW" altLang="en-US" sz="2800" b="1" dirty="0">
                <a:solidFill>
                  <a:schemeClr val="accent6">
                    <a:lumMod val="25000"/>
                  </a:schemeClr>
                </a:solidFill>
                <a:latin typeface="微軟正黑體" panose="020B0604030504040204" pitchFamily="34" charset="-120"/>
                <a:ea typeface="微軟正黑體" panose="020B0604030504040204" pitchFamily="34" charset="-120"/>
              </a:rPr>
              <a:t>春季</a:t>
            </a:r>
            <a:r>
              <a:rPr lang="en-US" altLang="zh-TW" sz="2800" b="1" dirty="0">
                <a:solidFill>
                  <a:schemeClr val="accent6">
                    <a:lumMod val="25000"/>
                  </a:schemeClr>
                </a:solidFill>
                <a:latin typeface="微軟正黑體" panose="020B0604030504040204" pitchFamily="34" charset="-120"/>
                <a:ea typeface="微軟正黑體" panose="020B0604030504040204" pitchFamily="34" charset="-120"/>
              </a:rPr>
              <a:t>+</a:t>
            </a:r>
            <a:r>
              <a:rPr lang="zh-TW" altLang="en-US" sz="2800" b="1" dirty="0">
                <a:solidFill>
                  <a:schemeClr val="accent6">
                    <a:lumMod val="25000"/>
                  </a:schemeClr>
                </a:solidFill>
                <a:latin typeface="微軟正黑體" panose="020B0604030504040204" pitchFamily="34" charset="-120"/>
                <a:ea typeface="微軟正黑體" panose="020B0604030504040204" pitchFamily="34" charset="-120"/>
              </a:rPr>
              <a:t>秋季班</a:t>
            </a:r>
            <a:r>
              <a:rPr lang="zh-TW" altLang="en-US" sz="2800" dirty="0">
                <a:latin typeface="微軟正黑體" panose="020B0604030504040204" pitchFamily="34" charset="-120"/>
                <a:ea typeface="微軟正黑體" panose="020B0604030504040204" pitchFamily="34" charset="-120"/>
              </a:rPr>
              <a:t>的交換 </a:t>
            </a:r>
            <a:r>
              <a:rPr lang="en-US" altLang="zh-TW" sz="2800" dirty="0">
                <a:solidFill>
                  <a:srgbClr val="FF0000"/>
                </a:solidFill>
                <a:latin typeface="微軟正黑體" panose="020B0604030504040204" pitchFamily="34" charset="-120"/>
                <a:ea typeface="微軟正黑體" panose="020B0604030504040204" pitchFamily="34" charset="-120"/>
              </a:rPr>
              <a:t>(2</a:t>
            </a:r>
            <a:r>
              <a:rPr lang="zh-TW" altLang="en-US" sz="2800" dirty="0">
                <a:solidFill>
                  <a:srgbClr val="FF0000"/>
                </a:solidFill>
                <a:latin typeface="微軟正黑體" panose="020B0604030504040204" pitchFamily="34" charset="-120"/>
                <a:ea typeface="微軟正黑體" panose="020B0604030504040204" pitchFamily="34" charset="-120"/>
              </a:rPr>
              <a:t>月</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隔年</a:t>
            </a:r>
            <a:r>
              <a:rPr lang="en-US" altLang="zh-TW" sz="2800" dirty="0">
                <a:solidFill>
                  <a:srgbClr val="FF0000"/>
                </a:solidFill>
                <a:latin typeface="微軟正黑體" panose="020B0604030504040204" pitchFamily="34" charset="-120"/>
                <a:ea typeface="微軟正黑體" panose="020B0604030504040204" pitchFamily="34" charset="-120"/>
              </a:rPr>
              <a:t>1</a:t>
            </a:r>
            <a:r>
              <a:rPr lang="zh-TW" altLang="en-US" sz="2800" dirty="0">
                <a:solidFill>
                  <a:srgbClr val="FF0000"/>
                </a:solidFill>
                <a:latin typeface="微軟正黑體" panose="020B0604030504040204" pitchFamily="34" charset="-120"/>
                <a:ea typeface="微軟正黑體" panose="020B0604030504040204" pitchFamily="34" charset="-120"/>
              </a:rPr>
              <a:t>月</a:t>
            </a:r>
            <a:r>
              <a:rPr lang="en-US" altLang="zh-TW" sz="2800" dirty="0">
                <a:solidFill>
                  <a:srgbClr val="FF0000"/>
                </a:solidFill>
                <a:latin typeface="微軟正黑體" panose="020B0604030504040204" pitchFamily="34" charset="-120"/>
                <a:ea typeface="微軟正黑體" panose="020B0604030504040204" pitchFamily="34" charset="-120"/>
              </a:rPr>
              <a:t>)</a:t>
            </a:r>
          </a:p>
          <a:p>
            <a:pPr algn="ctr">
              <a:spcBef>
                <a:spcPts val="1200"/>
              </a:spcBef>
              <a:defRPr/>
            </a:pPr>
            <a:r>
              <a:rPr lang="zh-TW" altLang="en-US" sz="2800" dirty="0">
                <a:latin typeface="微軟正黑體" panose="020B0604030504040204" pitchFamily="34" charset="-120"/>
                <a:ea typeface="微軟正黑體" panose="020B0604030504040204" pitchFamily="34" charset="-120"/>
              </a:rPr>
              <a:t>想赴境外研修一學年的同學務必於</a:t>
            </a:r>
            <a:r>
              <a:rPr lang="zh-TW" altLang="en-US" sz="2800" b="1" dirty="0">
                <a:solidFill>
                  <a:schemeClr val="accent6">
                    <a:lumMod val="25000"/>
                  </a:schemeClr>
                </a:solidFill>
                <a:latin typeface="微軟正黑體" panose="020B0604030504040204" pitchFamily="34" charset="-120"/>
                <a:ea typeface="微軟正黑體" panose="020B0604030504040204" pitchFamily="34" charset="-120"/>
              </a:rPr>
              <a:t>秋季班</a:t>
            </a:r>
            <a:r>
              <a:rPr lang="zh-TW" altLang="en-US" sz="2800" dirty="0">
                <a:latin typeface="微軟正黑體" panose="020B0604030504040204" pitchFamily="34" charset="-120"/>
                <a:ea typeface="微軟正黑體" panose="020B0604030504040204" pitchFamily="34" charset="-120"/>
              </a:rPr>
              <a:t>提出申請</a:t>
            </a:r>
            <a:endParaRPr lang="en-US" altLang="zh-TW" sz="2800" dirty="0">
              <a:latin typeface="微軟正黑體" panose="020B0604030504040204" pitchFamily="34" charset="-120"/>
              <a:ea typeface="微軟正黑體" panose="020B0604030504040204" pitchFamily="34" charset="-120"/>
            </a:endParaRPr>
          </a:p>
          <a:p>
            <a:pPr algn="ctr">
              <a:spcBef>
                <a:spcPts val="1200"/>
              </a:spcBef>
              <a:defRPr/>
            </a:pPr>
            <a:r>
              <a:rPr lang="en-US" altLang="zh-TW" sz="2800" dirty="0">
                <a:solidFill>
                  <a:srgbClr val="FF0000"/>
                </a:solidFill>
                <a:latin typeface="微軟正黑體" panose="020B0604030504040204" pitchFamily="34" charset="-120"/>
                <a:ea typeface="微軟正黑體" panose="020B0604030504040204" pitchFamily="34" charset="-120"/>
              </a:rPr>
              <a:t>(8</a:t>
            </a:r>
            <a:r>
              <a:rPr lang="zh-TW" altLang="en-US" sz="2800" dirty="0">
                <a:solidFill>
                  <a:srgbClr val="FF0000"/>
                </a:solidFill>
                <a:latin typeface="微軟正黑體" panose="020B0604030504040204" pitchFamily="34" charset="-120"/>
                <a:ea typeface="微軟正黑體" panose="020B0604030504040204" pitchFamily="34" charset="-120"/>
              </a:rPr>
              <a:t>月至隔年</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月</a:t>
            </a:r>
            <a:r>
              <a:rPr lang="en-US" altLang="zh-TW" sz="2800" dirty="0">
                <a:solidFill>
                  <a:srgbClr val="FF0000"/>
                </a:solidFill>
                <a:latin typeface="微軟正黑體" panose="020B0604030504040204" pitchFamily="34" charset="-120"/>
                <a:ea typeface="微軟正黑體" panose="020B0604030504040204" pitchFamily="34" charset="-120"/>
              </a:rPr>
              <a:t>)</a:t>
            </a:r>
          </a:p>
          <a:p>
            <a:pPr algn="ctr">
              <a:spcBef>
                <a:spcPts val="1200"/>
              </a:spcBef>
              <a:defRPr/>
            </a:pPr>
            <a:endParaRPr lang="en-US" altLang="zh-TW" sz="2800" dirty="0">
              <a:solidFill>
                <a:srgbClr val="FF0000"/>
              </a:solidFill>
              <a:latin typeface="微軟正黑體" panose="020B0604030504040204" pitchFamily="34" charset="-120"/>
              <a:ea typeface="微軟正黑體" panose="020B0604030504040204" pitchFamily="34" charset="-120"/>
            </a:endParaRPr>
          </a:p>
          <a:p>
            <a:pPr algn="ctr">
              <a:spcBef>
                <a:spcPts val="1200"/>
              </a:spcBef>
              <a:defRPr/>
            </a:pPr>
            <a:r>
              <a:rPr lang="zh-TW" altLang="en-US" sz="2800" dirty="0">
                <a:latin typeface="微軟正黑體" panose="020B0604030504040204" pitchFamily="34" charset="-120"/>
                <a:ea typeface="微軟正黑體" panose="020B0604030504040204" pitchFamily="34" charset="-120"/>
              </a:rPr>
              <a:t>另外，去丹麥的學生僅能去</a:t>
            </a:r>
            <a:r>
              <a:rPr lang="zh-TW" altLang="en-US" sz="2800" dirty="0">
                <a:solidFill>
                  <a:srgbClr val="FF0000"/>
                </a:solidFill>
                <a:latin typeface="微軟正黑體" panose="020B0604030504040204" pitchFamily="34" charset="-120"/>
                <a:ea typeface="微軟正黑體" panose="020B0604030504040204" pitchFamily="34" charset="-120"/>
              </a:rPr>
              <a:t>秋季班</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lgn="ctr">
              <a:spcBef>
                <a:spcPts val="1200"/>
              </a:spcBef>
              <a:defRPr/>
            </a:pPr>
            <a:r>
              <a:rPr lang="zh-TW" altLang="en-US" sz="2800" dirty="0">
                <a:latin typeface="微軟正黑體" panose="020B0604030504040204" pitchFamily="34" charset="-120"/>
                <a:ea typeface="微軟正黑體" panose="020B0604030504040204" pitchFamily="34" charset="-120"/>
              </a:rPr>
              <a:t>申請雙學位者也僅能</a:t>
            </a:r>
            <a:r>
              <a:rPr lang="zh-TW" altLang="en-US" sz="2800" dirty="0">
                <a:solidFill>
                  <a:srgbClr val="FF0000"/>
                </a:solidFill>
                <a:latin typeface="微軟正黑體" panose="020B0604030504040204" pitchFamily="34" charset="-120"/>
                <a:ea typeface="微軟正黑體" panose="020B0604030504040204" pitchFamily="34" charset="-120"/>
              </a:rPr>
              <a:t>秋季班</a:t>
            </a:r>
            <a:r>
              <a:rPr lang="zh-TW" altLang="en-US" sz="2800" dirty="0">
                <a:latin typeface="微軟正黑體" panose="020B0604030504040204" pitchFamily="34" charset="-120"/>
                <a:ea typeface="微軟正黑體" panose="020B0604030504040204" pitchFamily="34" charset="-120"/>
              </a:rPr>
              <a:t>提出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德國雙學位除外</a:t>
            </a:r>
            <a:r>
              <a:rPr lang="en-US" altLang="zh-TW" sz="2800" dirty="0">
                <a:latin typeface="微軟正黑體" panose="020B0604030504040204" pitchFamily="34" charset="-120"/>
                <a:ea typeface="微軟正黑體" panose="020B0604030504040204" pitchFamily="34" charset="-120"/>
              </a:rPr>
              <a:t>)</a:t>
            </a:r>
          </a:p>
          <a:p>
            <a:pPr algn="ctr">
              <a:spcBef>
                <a:spcPts val="1200"/>
              </a:spcBef>
              <a:defRPr/>
            </a:pPr>
            <a:endParaRPr lang="en-US" altLang="zh-TW" sz="2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84213" y="908050"/>
            <a:ext cx="79216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buFontTx/>
              <a:buNone/>
              <a:defRPr/>
            </a:pPr>
            <a:r>
              <a:rPr kumimoji="0" lang="zh-TW" altLang="en-US" sz="4000" b="1" kern="0" dirty="0">
                <a:solidFill>
                  <a:srgbClr val="C00000"/>
                </a:solidFill>
                <a:latin typeface="微軟正黑體" panose="020B0604030504040204" pitchFamily="34" charset="-120"/>
                <a:ea typeface="微軟正黑體" panose="020B0604030504040204" pitchFamily="34" charset="-120"/>
              </a:rPr>
              <a:t>再注意</a:t>
            </a:r>
            <a:r>
              <a:rPr kumimoji="0" lang="en-US" altLang="zh-TW" sz="4000" b="1" kern="0" dirty="0">
                <a:solidFill>
                  <a:srgbClr val="C00000"/>
                </a:solidFill>
                <a:latin typeface="微軟正黑體" panose="020B0604030504040204" pitchFamily="34" charset="-120"/>
                <a:ea typeface="微軟正黑體" panose="020B0604030504040204" pitchFamily="34" charset="-120"/>
              </a:rPr>
              <a:t>!</a:t>
            </a:r>
            <a:endParaRPr lang="zh-TW" altLang="en-US" sz="4000" b="1" kern="0" dirty="0">
              <a:solidFill>
                <a:srgbClr val="C00000"/>
              </a:solidFill>
              <a:latin typeface="微軟正黑體" panose="020B0604030504040204" pitchFamily="34" charset="-120"/>
              <a:ea typeface="微軟正黑體" panose="020B0604030504040204" pitchFamily="34" charset="-120"/>
            </a:endParaRPr>
          </a:p>
        </p:txBody>
      </p:sp>
      <p:sp>
        <p:nvSpPr>
          <p:cNvPr id="11267" name="文字方塊 1"/>
          <p:cNvSpPr txBox="1">
            <a:spLocks noChangeArrowheads="1"/>
          </p:cNvSpPr>
          <p:nvPr/>
        </p:nvSpPr>
        <p:spPr bwMode="auto">
          <a:xfrm>
            <a:off x="196850" y="1989138"/>
            <a:ext cx="88011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algn="ctr">
              <a:spcBef>
                <a:spcPts val="1200"/>
              </a:spcBef>
              <a:buFontTx/>
              <a:buNone/>
            </a:pPr>
            <a:r>
              <a:rPr lang="zh-TW" altLang="en-US" dirty="0">
                <a:latin typeface="微軟正黑體" panose="020B0604030504040204" pitchFamily="34" charset="-120"/>
                <a:ea typeface="微軟正黑體" panose="020B0604030504040204" pitchFamily="34" charset="-120"/>
              </a:rPr>
              <a:t>決定出國前須考量系上課程安排，包含 </a:t>
            </a:r>
            <a:endParaRPr lang="en-US" altLang="zh-TW" dirty="0">
              <a:latin typeface="微軟正黑體" panose="020B0604030504040204" pitchFamily="34" charset="-120"/>
              <a:ea typeface="微軟正黑體" panose="020B0604030504040204" pitchFamily="34" charset="-120"/>
            </a:endParaRPr>
          </a:p>
          <a:p>
            <a:pPr algn="ctr">
              <a:spcBef>
                <a:spcPts val="1200"/>
              </a:spcBef>
              <a:buFontTx/>
              <a:buNone/>
            </a:pPr>
            <a:r>
              <a:rPr lang="zh-TW" altLang="en-US" dirty="0">
                <a:solidFill>
                  <a:srgbClr val="FF0000"/>
                </a:solidFill>
                <a:latin typeface="微軟正黑體" panose="020B0604030504040204" pitchFamily="34" charset="-120"/>
                <a:ea typeface="微軟正黑體" panose="020B0604030504040204" pitchFamily="34" charset="-120"/>
              </a:rPr>
              <a:t>實習、專題、畢製、特殊課程</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如商學院海研生</a:t>
            </a:r>
            <a:r>
              <a:rPr lang="en-US" altLang="zh-TW" dirty="0">
                <a:solidFill>
                  <a:srgbClr val="FF0000"/>
                </a:solidFill>
                <a:latin typeface="微軟正黑體" panose="020B0604030504040204" pitchFamily="34" charset="-120"/>
                <a:ea typeface="微軟正黑體" panose="020B0604030504040204" pitchFamily="34" charset="-120"/>
              </a:rPr>
              <a:t>)</a:t>
            </a:r>
          </a:p>
          <a:p>
            <a:pPr algn="ctr">
              <a:spcBef>
                <a:spcPts val="1200"/>
              </a:spcBef>
              <a:buFontTx/>
              <a:buNone/>
            </a:pPr>
            <a:r>
              <a:rPr lang="zh-TW" altLang="en-US" dirty="0">
                <a:latin typeface="微軟正黑體" panose="020B0604030504040204" pitchFamily="34" charset="-120"/>
                <a:ea typeface="微軟正黑體" panose="020B0604030504040204" pitchFamily="34" charset="-120"/>
              </a:rPr>
              <a:t>數位設計學院的大學部同學最佳出國時間為</a:t>
            </a:r>
            <a:r>
              <a:rPr lang="zh-TW" altLang="en-US" dirty="0">
                <a:solidFill>
                  <a:srgbClr val="FF0000"/>
                </a:solidFill>
                <a:latin typeface="微軟正黑體" panose="020B0604030504040204" pitchFamily="34" charset="-120"/>
                <a:ea typeface="微軟正黑體" panose="020B0604030504040204" pitchFamily="34" charset="-120"/>
              </a:rPr>
              <a:t>大三</a:t>
            </a:r>
            <a:endParaRPr lang="en-US" altLang="zh-TW" dirty="0">
              <a:solidFill>
                <a:srgbClr val="FF0000"/>
              </a:solidFill>
              <a:latin typeface="微軟正黑體" panose="020B0604030504040204" pitchFamily="34" charset="-120"/>
              <a:ea typeface="微軟正黑體" panose="020B0604030504040204" pitchFamily="34" charset="-120"/>
            </a:endParaRPr>
          </a:p>
          <a:p>
            <a:pPr algn="ctr">
              <a:spcBef>
                <a:spcPts val="1200"/>
              </a:spcBef>
              <a:buFontTx/>
              <a:buNone/>
            </a:pPr>
            <a:r>
              <a:rPr lang="zh-TW" altLang="en-US" dirty="0">
                <a:latin typeface="微軟正黑體" panose="020B0604030504040204" pitchFamily="34" charset="-120"/>
                <a:ea typeface="微軟正黑體" panose="020B0604030504040204" pitchFamily="34" charset="-120"/>
              </a:rPr>
              <a:t>請盡早準備</a:t>
            </a: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11397</TotalTime>
  <Words>3466</Words>
  <Application>Microsoft Office PowerPoint</Application>
  <PresentationFormat>如螢幕大小 (4:3)</PresentationFormat>
  <Paragraphs>321</Paragraphs>
  <Slides>36</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36</vt:i4>
      </vt:variant>
    </vt:vector>
  </HeadingPairs>
  <TitlesOfParts>
    <vt:vector size="44" baseType="lpstr">
      <vt:lpstr>華康中圓體</vt:lpstr>
      <vt:lpstr>微軟正黑體</vt:lpstr>
      <vt:lpstr>新細明體</vt:lpstr>
      <vt:lpstr>標楷體</vt:lpstr>
      <vt:lpstr>Arial</vt:lpstr>
      <vt:lpstr>Verdana</vt:lpstr>
      <vt:lpstr>Wingdings 2</vt:lpstr>
      <vt:lpstr>Balloons</vt:lpstr>
      <vt:lpstr>PowerPoint 簡報</vt:lpstr>
      <vt:lpstr> 2024境外研修說明會大綱</vt:lpstr>
      <vt:lpstr>PowerPoint 簡報</vt:lpstr>
      <vt:lpstr>出國留學管道</vt:lpstr>
      <vt:lpstr>申請資格</vt:lpstr>
      <vt:lpstr>第二部份：學校境外研修重要需知</vt:lpstr>
      <vt:lpstr> </vt:lpstr>
      <vt:lpstr>PowerPoint 簡報</vt:lpstr>
      <vt:lpstr>PowerPoint 簡報</vt:lpstr>
      <vt:lpstr>PowerPoint 簡報</vt:lpstr>
      <vt:lpstr>不可不知的重要網頁</vt:lpstr>
      <vt:lpstr>    國際暨兩岸事務處連絡人</vt:lpstr>
      <vt:lpstr>常見問題</vt:lpstr>
      <vt:lpstr>常見問題</vt:lpstr>
      <vt:lpstr>PowerPoint 簡報</vt:lpstr>
      <vt:lpstr>PowerPoint 簡報</vt:lpstr>
      <vt:lpstr>選校資訊2 – 免學雜費交換校</vt:lpstr>
      <vt:lpstr>有前往歐美亞研修打算的你 該準備甚麼?</vt:lpstr>
      <vt:lpstr>  選校資訊1 – 可接受雙學位之學校</vt:lpstr>
      <vt:lpstr>PowerPoint 簡報</vt:lpstr>
      <vt:lpstr>一、可申請雙學位之學校  (依各校規定修業期間約1-2年，有些需自費前往修讀)</vt:lpstr>
      <vt:lpstr>二、選校資訊</vt:lpstr>
      <vt:lpstr>三、提出申請時的注意事項 1/3</vt:lpstr>
      <vt:lpstr>三、提出申請時的注意事項 2/3</vt:lpstr>
      <vt:lpstr>三、提出申請時的注意事項 3/3</vt:lpstr>
      <vt:lpstr>四、研究生選校時的注意事項</vt:lpstr>
      <vt:lpstr>PowerPoint 簡報</vt:lpstr>
      <vt:lpstr>大陸相關-免學雜費交換生學校</vt:lpstr>
      <vt:lpstr>到大陸交換的目的</vt:lpstr>
      <vt:lpstr>其他交流管道</vt:lpstr>
      <vt:lpstr>境外研修心得</vt:lpstr>
      <vt:lpstr>學生留學心得</vt:lpstr>
      <vt:lpstr>學生留學心得</vt:lpstr>
      <vt:lpstr>學生留學心得</vt:lpstr>
      <vt:lpstr>學生留學心得</vt:lpstr>
      <vt:lpstr>學生留學心得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留學週講座</dc:title>
  <dc:creator>Lynn</dc:creator>
  <cp:lastModifiedBy>LeeYi-Pei</cp:lastModifiedBy>
  <cp:revision>557</cp:revision>
  <cp:lastPrinted>2023-03-01T08:58:37Z</cp:lastPrinted>
  <dcterms:created xsi:type="dcterms:W3CDTF">2003-11-24T09:31:59Z</dcterms:created>
  <dcterms:modified xsi:type="dcterms:W3CDTF">2024-04-26T08:49:10Z</dcterms:modified>
</cp:coreProperties>
</file>